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1"/>
  </p:notesMasterIdLst>
  <p:sldIdLst>
    <p:sldId id="258" r:id="rId2"/>
    <p:sldId id="283" r:id="rId3"/>
    <p:sldId id="287" r:id="rId4"/>
    <p:sldId id="353" r:id="rId5"/>
    <p:sldId id="285" r:id="rId6"/>
    <p:sldId id="352" r:id="rId7"/>
    <p:sldId id="288" r:id="rId8"/>
    <p:sldId id="289" r:id="rId9"/>
    <p:sldId id="395" r:id="rId10"/>
    <p:sldId id="396" r:id="rId11"/>
    <p:sldId id="397" r:id="rId12"/>
    <p:sldId id="398" r:id="rId13"/>
    <p:sldId id="399" r:id="rId14"/>
    <p:sldId id="400" r:id="rId15"/>
    <p:sldId id="401" r:id="rId16"/>
    <p:sldId id="402" r:id="rId17"/>
    <p:sldId id="407" r:id="rId18"/>
    <p:sldId id="405" r:id="rId19"/>
    <p:sldId id="406" r:id="rId20"/>
    <p:sldId id="355" r:id="rId21"/>
    <p:sldId id="356" r:id="rId22"/>
    <p:sldId id="357" r:id="rId23"/>
    <p:sldId id="358" r:id="rId24"/>
    <p:sldId id="359" r:id="rId25"/>
    <p:sldId id="360" r:id="rId26"/>
    <p:sldId id="361" r:id="rId27"/>
    <p:sldId id="392" r:id="rId28"/>
    <p:sldId id="394" r:id="rId29"/>
    <p:sldId id="409" r:id="rId30"/>
    <p:sldId id="362" r:id="rId31"/>
    <p:sldId id="369" r:id="rId32"/>
    <p:sldId id="370" r:id="rId33"/>
    <p:sldId id="368" r:id="rId34"/>
    <p:sldId id="363" r:id="rId35"/>
    <p:sldId id="371" r:id="rId36"/>
    <p:sldId id="365" r:id="rId37"/>
    <p:sldId id="374" r:id="rId38"/>
    <p:sldId id="373" r:id="rId39"/>
    <p:sldId id="366" r:id="rId40"/>
    <p:sldId id="376" r:id="rId41"/>
    <p:sldId id="375" r:id="rId42"/>
    <p:sldId id="314" r:id="rId43"/>
    <p:sldId id="377" r:id="rId44"/>
    <p:sldId id="309" r:id="rId45"/>
    <p:sldId id="378" r:id="rId46"/>
    <p:sldId id="311" r:id="rId47"/>
    <p:sldId id="379" r:id="rId48"/>
    <p:sldId id="312" r:id="rId49"/>
    <p:sldId id="380" r:id="rId50"/>
    <p:sldId id="313" r:id="rId51"/>
    <p:sldId id="381" r:id="rId52"/>
    <p:sldId id="384" r:id="rId53"/>
    <p:sldId id="385" r:id="rId54"/>
    <p:sldId id="386" r:id="rId55"/>
    <p:sldId id="387" r:id="rId56"/>
    <p:sldId id="388" r:id="rId57"/>
    <p:sldId id="331" r:id="rId58"/>
    <p:sldId id="408" r:id="rId59"/>
    <p:sldId id="389" r:id="rId60"/>
    <p:sldId id="391" r:id="rId61"/>
    <p:sldId id="413" r:id="rId62"/>
    <p:sldId id="411" r:id="rId63"/>
    <p:sldId id="410" r:id="rId64"/>
    <p:sldId id="412" r:id="rId65"/>
    <p:sldId id="414" r:id="rId66"/>
    <p:sldId id="415" r:id="rId67"/>
    <p:sldId id="416" r:id="rId68"/>
    <p:sldId id="418" r:id="rId69"/>
    <p:sldId id="417" r:id="rId70"/>
    <p:sldId id="419" r:id="rId71"/>
    <p:sldId id="382" r:id="rId72"/>
    <p:sldId id="347" r:id="rId73"/>
    <p:sldId id="348" r:id="rId74"/>
    <p:sldId id="343" r:id="rId75"/>
    <p:sldId id="344" r:id="rId76"/>
    <p:sldId id="346" r:id="rId77"/>
    <p:sldId id="281" r:id="rId78"/>
    <p:sldId id="273" r:id="rId79"/>
    <p:sldId id="390"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7F00"/>
    <a:srgbClr val="00FDFF"/>
    <a:srgbClr val="FF40FF"/>
    <a:srgbClr val="09442A"/>
    <a:srgbClr val="0500FF"/>
    <a:srgbClr val="000000"/>
    <a:srgbClr val="D7AC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09"/>
    <p:restoredTop sz="94586"/>
  </p:normalViewPr>
  <p:slideViewPr>
    <p:cSldViewPr snapToGrid="0" snapToObjects="1">
      <p:cViewPr>
        <p:scale>
          <a:sx n="89" d="100"/>
          <a:sy n="89" d="100"/>
        </p:scale>
        <p:origin x="840"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10/1/19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64EDD44A-CBA7-AD48-A835-5788FC7E2BF3}" type="slidenum">
              <a:rPr lang="en-US" altLang="x-none" sz="1200"/>
              <a:pPr/>
              <a:t>7</a:t>
            </a:fld>
            <a:endParaRPr lang="en-US" altLang="x-none" sz="1200"/>
          </a:p>
        </p:txBody>
      </p:sp>
    </p:spTree>
    <p:extLst>
      <p:ext uri="{BB962C8B-B14F-4D97-AF65-F5344CB8AC3E}">
        <p14:creationId xmlns:p14="http://schemas.microsoft.com/office/powerpoint/2010/main" val="1679591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50D6F3C2-3021-7144-A100-1EFB9D38EB2B}" type="slidenum">
              <a:rPr lang="en-US" altLang="x-none" sz="1200"/>
              <a:pPr/>
              <a:t>19</a:t>
            </a:fld>
            <a:endParaRPr lang="en-US" altLang="x-none" sz="1200"/>
          </a:p>
        </p:txBody>
      </p:sp>
    </p:spTree>
    <p:extLst>
      <p:ext uri="{BB962C8B-B14F-4D97-AF65-F5344CB8AC3E}">
        <p14:creationId xmlns:p14="http://schemas.microsoft.com/office/powerpoint/2010/main" val="23386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5AEDC517-1B11-AD4A-BBCA-4A5100C55EB5}" type="slidenum">
              <a:rPr lang="en-US" altLang="x-none" sz="1200"/>
              <a:pPr/>
              <a:t>44</a:t>
            </a:fld>
            <a:endParaRPr lang="en-US" altLang="x-none" sz="1200"/>
          </a:p>
        </p:txBody>
      </p:sp>
    </p:spTree>
    <p:extLst>
      <p:ext uri="{BB962C8B-B14F-4D97-AF65-F5344CB8AC3E}">
        <p14:creationId xmlns:p14="http://schemas.microsoft.com/office/powerpoint/2010/main" val="1609375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EF7F8404-37FB-684C-AF29-2A17BF0801F7}" type="slidenum">
              <a:rPr lang="en-US" altLang="x-none" sz="1200"/>
              <a:pPr/>
              <a:t>10</a:t>
            </a:fld>
            <a:endParaRPr lang="en-US" altLang="x-none" sz="1200"/>
          </a:p>
        </p:txBody>
      </p:sp>
    </p:spTree>
    <p:extLst>
      <p:ext uri="{BB962C8B-B14F-4D97-AF65-F5344CB8AC3E}">
        <p14:creationId xmlns:p14="http://schemas.microsoft.com/office/powerpoint/2010/main" val="403870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4616F856-BC5D-874C-8985-D1AE58CAB779}" type="slidenum">
              <a:rPr lang="en-US" altLang="x-none" sz="1200"/>
              <a:pPr/>
              <a:t>11</a:t>
            </a:fld>
            <a:endParaRPr lang="en-US" altLang="x-none" sz="1200"/>
          </a:p>
        </p:txBody>
      </p:sp>
    </p:spTree>
    <p:extLst>
      <p:ext uri="{BB962C8B-B14F-4D97-AF65-F5344CB8AC3E}">
        <p14:creationId xmlns:p14="http://schemas.microsoft.com/office/powerpoint/2010/main" val="1368125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A618E36D-2DCD-3D48-BD0D-DA962777388F}" type="slidenum">
              <a:rPr lang="en-US" altLang="x-none" sz="1200"/>
              <a:pPr/>
              <a:t>12</a:t>
            </a:fld>
            <a:endParaRPr lang="en-US" altLang="x-none" sz="1200"/>
          </a:p>
        </p:txBody>
      </p:sp>
    </p:spTree>
    <p:extLst>
      <p:ext uri="{BB962C8B-B14F-4D97-AF65-F5344CB8AC3E}">
        <p14:creationId xmlns:p14="http://schemas.microsoft.com/office/powerpoint/2010/main" val="1080789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A26A6B1F-7570-A84E-82BA-A6E8B483643A}" type="slidenum">
              <a:rPr lang="en-US" altLang="x-none" sz="1200"/>
              <a:pPr/>
              <a:t>13</a:t>
            </a:fld>
            <a:endParaRPr lang="en-US" altLang="x-none" sz="1200"/>
          </a:p>
        </p:txBody>
      </p:sp>
    </p:spTree>
    <p:extLst>
      <p:ext uri="{BB962C8B-B14F-4D97-AF65-F5344CB8AC3E}">
        <p14:creationId xmlns:p14="http://schemas.microsoft.com/office/powerpoint/2010/main" val="778003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34063159-D0D3-1E40-8951-757AC7F992C7}" type="slidenum">
              <a:rPr lang="en-US" altLang="x-none" sz="1200"/>
              <a:pPr/>
              <a:t>14</a:t>
            </a:fld>
            <a:endParaRPr lang="en-US" altLang="x-none" sz="1200"/>
          </a:p>
        </p:txBody>
      </p:sp>
    </p:spTree>
    <p:extLst>
      <p:ext uri="{BB962C8B-B14F-4D97-AF65-F5344CB8AC3E}">
        <p14:creationId xmlns:p14="http://schemas.microsoft.com/office/powerpoint/2010/main" val="557943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84941F92-DFA6-304A-B41F-5128982AFBDA}" type="slidenum">
              <a:rPr lang="en-US" altLang="x-none" sz="1200"/>
              <a:pPr/>
              <a:t>15</a:t>
            </a:fld>
            <a:endParaRPr lang="en-US" altLang="x-none" sz="1200"/>
          </a:p>
        </p:txBody>
      </p:sp>
    </p:spTree>
    <p:extLst>
      <p:ext uri="{BB962C8B-B14F-4D97-AF65-F5344CB8AC3E}">
        <p14:creationId xmlns:p14="http://schemas.microsoft.com/office/powerpoint/2010/main" val="38401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7C76B4F8-74E9-6345-AB56-14540BC96D5A}" type="slidenum">
              <a:rPr lang="en-US" altLang="x-none" sz="1200"/>
              <a:pPr/>
              <a:t>16</a:t>
            </a:fld>
            <a:endParaRPr lang="en-US" altLang="x-none" sz="1200"/>
          </a:p>
        </p:txBody>
      </p:sp>
    </p:spTree>
    <p:extLst>
      <p:ext uri="{BB962C8B-B14F-4D97-AF65-F5344CB8AC3E}">
        <p14:creationId xmlns:p14="http://schemas.microsoft.com/office/powerpoint/2010/main" val="1651675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D8F2203C-2B0D-324B-9C5D-C54CFBE83C5D}" type="slidenum">
              <a:rPr lang="en-US" altLang="x-none" sz="1200"/>
              <a:pPr/>
              <a:t>18</a:t>
            </a:fld>
            <a:endParaRPr lang="en-US" altLang="x-none" sz="1200"/>
          </a:p>
        </p:txBody>
      </p:sp>
    </p:spTree>
    <p:extLst>
      <p:ext uri="{BB962C8B-B14F-4D97-AF65-F5344CB8AC3E}">
        <p14:creationId xmlns:p14="http://schemas.microsoft.com/office/powerpoint/2010/main" val="1863359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10/1/19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10/1/19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10/1/19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10/1/19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10/1/19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10/1/19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10/1/19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2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jangoproject.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E20EB187-900F-4AF5-813B-101456D9F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smtClean="0"/>
              <a:t>Form Processing</a:t>
            </a:r>
            <a:endParaRPr lang="en-US" sz="8000" dirty="0"/>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a16="http://schemas.microsoft.com/office/drawing/2014/main" xmlns="" id="{624D17C8-E9C2-48A4-AA36-D7048A6CCC4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457325" y="5314950"/>
            <a:ext cx="3476208" cy="646331"/>
          </a:xfrm>
          <a:prstGeom prst="rect">
            <a:avLst/>
          </a:prstGeom>
          <a:noFill/>
        </p:spPr>
        <p:txBody>
          <a:bodyPr wrap="none" rtlCol="0">
            <a:spAutoFit/>
          </a:bodyPr>
          <a:lstStyle/>
          <a:p>
            <a:r>
              <a:rPr lang="en-US" dirty="0"/>
              <a:t>https://samples.dj4e.com/</a:t>
            </a:r>
            <a:r>
              <a:rPr lang="en-US" dirty="0" err="1"/>
              <a:t>getpost</a:t>
            </a:r>
            <a:r>
              <a:rPr lang="en-US" dirty="0" smtClean="0"/>
              <a:t>/</a:t>
            </a:r>
          </a:p>
          <a:p>
            <a:r>
              <a:rPr lang="en-US" dirty="0"/>
              <a:t>https://samples.dj4e.com/form/</a:t>
            </a:r>
          </a:p>
        </p:txBody>
      </p:sp>
    </p:spTree>
    <p:extLst>
      <p:ext uri="{BB962C8B-B14F-4D97-AF65-F5344CB8AC3E}">
        <p14:creationId xmlns:p14="http://schemas.microsoft.com/office/powerpoint/2010/main" val="1428135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p:txBody>
          <a:bodyPr>
            <a:normAutofit/>
          </a:bodyPr>
          <a:lstStyle/>
          <a:p>
            <a:pPr eaLnBrk="1" hangingPunct="1">
              <a:defRPr/>
            </a:pPr>
            <a:r>
              <a:rPr lang="en-US" sz="5851" dirty="0" smtClean="0">
                <a:solidFill>
                  <a:srgbClr val="FFCC66"/>
                </a:solidFill>
              </a:rPr>
              <a:t>Pre HTML5 Input </a:t>
            </a:r>
            <a:r>
              <a:rPr lang="en-US" sz="5851" dirty="0">
                <a:solidFill>
                  <a:srgbClr val="FFCC66"/>
                </a:solidFill>
              </a:rPr>
              <a:t>Types</a:t>
            </a:r>
          </a:p>
        </p:txBody>
      </p:sp>
      <p:sp>
        <p:nvSpPr>
          <p:cNvPr id="37890" name="Rectangle 2"/>
          <p:cNvSpPr>
            <a:spLocks noGrp="1" noChangeArrowheads="1"/>
          </p:cNvSpPr>
          <p:nvPr>
            <p:ph idx="1"/>
          </p:nvPr>
        </p:nvSpPr>
        <p:spPr/>
        <p:txBody>
          <a:bodyPr/>
          <a:lstStyle/>
          <a:p>
            <a:pPr marL="828654">
              <a:spcBef>
                <a:spcPts val="1725"/>
              </a:spcBef>
              <a:defRPr/>
            </a:pPr>
            <a:r>
              <a:rPr lang="en-US" sz="2851" dirty="0"/>
              <a:t>Text</a:t>
            </a:r>
          </a:p>
          <a:p>
            <a:pPr marL="828654">
              <a:spcBef>
                <a:spcPts val="1725"/>
              </a:spcBef>
              <a:defRPr/>
            </a:pPr>
            <a:r>
              <a:rPr lang="en-US" sz="2851" dirty="0"/>
              <a:t>Password</a:t>
            </a:r>
          </a:p>
          <a:p>
            <a:pPr marL="828654">
              <a:spcBef>
                <a:spcPts val="1725"/>
              </a:spcBef>
              <a:defRPr/>
            </a:pPr>
            <a:r>
              <a:rPr lang="en-US" sz="2851" dirty="0"/>
              <a:t>Radio Button</a:t>
            </a:r>
          </a:p>
          <a:p>
            <a:pPr marL="828654">
              <a:spcBef>
                <a:spcPts val="1725"/>
              </a:spcBef>
              <a:defRPr/>
            </a:pPr>
            <a:r>
              <a:rPr lang="en-US" sz="2851" dirty="0"/>
              <a:t>Check Box</a:t>
            </a:r>
          </a:p>
          <a:p>
            <a:pPr marL="828654">
              <a:spcBef>
                <a:spcPts val="1725"/>
              </a:spcBef>
              <a:defRPr/>
            </a:pPr>
            <a:r>
              <a:rPr lang="en-US" sz="2851" dirty="0"/>
              <a:t>Select / Drop-Down</a:t>
            </a:r>
          </a:p>
          <a:p>
            <a:pPr marL="828654">
              <a:spcBef>
                <a:spcPts val="1725"/>
              </a:spcBef>
              <a:defRPr/>
            </a:pPr>
            <a:r>
              <a:rPr lang="en-US" sz="2851" dirty="0" err="1"/>
              <a:t>Textarea</a:t>
            </a:r>
            <a:endParaRPr lang="en-US" sz="2851" dirty="0"/>
          </a:p>
        </p:txBody>
      </p:sp>
      <p:sp>
        <p:nvSpPr>
          <p:cNvPr id="48131" name="Rectangle 3"/>
          <p:cNvSpPr>
            <a:spLocks/>
          </p:cNvSpPr>
          <p:nvPr/>
        </p:nvSpPr>
        <p:spPr bwMode="auto">
          <a:xfrm>
            <a:off x="1097227" y="5622965"/>
            <a:ext cx="67550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1800" dirty="0">
                <a:solidFill>
                  <a:srgbClr val="FFFF00"/>
                </a:solidFill>
                <a:latin typeface="Courier" charset="0"/>
                <a:ea typeface="Courier" charset="0"/>
                <a:cs typeface="Courier" charset="0"/>
              </a:rPr>
              <a:t>https://</a:t>
            </a:r>
            <a:r>
              <a:rPr lang="en-US" altLang="en-US" sz="1800" dirty="0" smtClean="0">
                <a:solidFill>
                  <a:srgbClr val="FFFF00"/>
                </a:solidFill>
                <a:latin typeface="Courier" charset="0"/>
                <a:ea typeface="Courier" charset="0"/>
                <a:cs typeface="Courier" charset="0"/>
              </a:rPr>
              <a:t>samples.dj4e.com/</a:t>
            </a:r>
            <a:r>
              <a:rPr lang="en-US" altLang="en-US" sz="1800" dirty="0" err="1" smtClean="0">
                <a:solidFill>
                  <a:srgbClr val="FFFF00"/>
                </a:solidFill>
                <a:latin typeface="Courier" charset="0"/>
                <a:ea typeface="Courier" charset="0"/>
                <a:cs typeface="Courier" charset="0"/>
              </a:rPr>
              <a:t>getpost</a:t>
            </a:r>
            <a:r>
              <a:rPr lang="en-US" altLang="en-US" sz="1800" dirty="0" smtClean="0">
                <a:solidFill>
                  <a:srgbClr val="FFFF00"/>
                </a:solidFill>
                <a:latin typeface="Courier" charset="0"/>
                <a:ea typeface="Courier" charset="0"/>
                <a:cs typeface="Courier" charset="0"/>
              </a:rPr>
              <a:t>/html4</a:t>
            </a:r>
          </a:p>
          <a:p>
            <a:pPr eaLnBrk="1" hangingPunct="1">
              <a:defRPr/>
            </a:pPr>
            <a:r>
              <a:rPr lang="en-US" altLang="en-US" sz="1800" dirty="0">
                <a:solidFill>
                  <a:srgbClr val="FFFF00"/>
                </a:solidFill>
                <a:latin typeface="Courier" charset="0"/>
                <a:ea typeface="Courier" charset="0"/>
                <a:cs typeface="Courier" charset="0"/>
              </a:rPr>
              <a:t>dj4e-samples/</a:t>
            </a:r>
            <a:r>
              <a:rPr lang="en-US" altLang="en-US" sz="1800" dirty="0" err="1">
                <a:solidFill>
                  <a:srgbClr val="FFFF00"/>
                </a:solidFill>
                <a:latin typeface="Courier" charset="0"/>
                <a:ea typeface="Courier" charset="0"/>
                <a:cs typeface="Courier" charset="0"/>
              </a:rPr>
              <a:t>getpost</a:t>
            </a:r>
            <a:r>
              <a:rPr lang="en-US" altLang="en-US" sz="1800" dirty="0">
                <a:solidFill>
                  <a:srgbClr val="FFFF00"/>
                </a:solidFill>
                <a:latin typeface="Courier" charset="0"/>
                <a:ea typeface="Courier" charset="0"/>
                <a:cs typeface="Courier" charset="0"/>
              </a:rPr>
              <a:t>/templates/</a:t>
            </a:r>
            <a:r>
              <a:rPr lang="en-US" altLang="en-US" sz="1800" dirty="0" err="1">
                <a:solidFill>
                  <a:srgbClr val="FFFF00"/>
                </a:solidFill>
                <a:latin typeface="Courier" charset="0"/>
                <a:ea typeface="Courier" charset="0"/>
                <a:cs typeface="Courier" charset="0"/>
              </a:rPr>
              <a:t>getpost</a:t>
            </a:r>
            <a:r>
              <a:rPr lang="en-US" altLang="en-US" sz="1800" dirty="0">
                <a:solidFill>
                  <a:srgbClr val="FFFF00"/>
                </a:solidFill>
                <a:latin typeface="Courier" charset="0"/>
                <a:ea typeface="Courier" charset="0"/>
                <a:cs typeface="Courier" charset="0"/>
              </a:rPr>
              <a:t>/html4.html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9931"/>
          <a:stretch/>
        </p:blipFill>
        <p:spPr>
          <a:xfrm>
            <a:off x="8111307" y="141187"/>
            <a:ext cx="3853944" cy="6176963"/>
          </a:xfrm>
          <a:prstGeom prst="rect">
            <a:avLst/>
          </a:prstGeom>
        </p:spPr>
      </p:pic>
    </p:spTree>
    <p:extLst>
      <p:ext uri="{BB962C8B-B14F-4D97-AF65-F5344CB8AC3E}">
        <p14:creationId xmlns:p14="http://schemas.microsoft.com/office/powerpoint/2010/main" val="160634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p:cNvSpPr>
          <p:nvPr/>
        </p:nvSpPr>
        <p:spPr bwMode="auto">
          <a:xfrm>
            <a:off x="762000" y="599018"/>
            <a:ext cx="10210800" cy="264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dirty="0">
                <a:solidFill>
                  <a:srgbClr val="FFFF00"/>
                </a:solidFill>
                <a:latin typeface="Courier" charset="0"/>
                <a:ea typeface="ＭＳ Ｐゴシック" charset="-128"/>
                <a:sym typeface="Courier New Bold" charset="0"/>
              </a:rPr>
              <a:t>&lt;p&gt;Many field types...&lt;/p&gt;</a:t>
            </a:r>
          </a:p>
          <a:p>
            <a:pPr eaLnBrk="1" hangingPunct="1"/>
            <a:r>
              <a:rPr lang="en-US" altLang="x-none" dirty="0">
                <a:solidFill>
                  <a:srgbClr val="FFFF00"/>
                </a:solidFill>
                <a:latin typeface="Courier" charset="0"/>
                <a:ea typeface="ＭＳ Ｐゴシック" charset="-128"/>
                <a:sym typeface="Courier New Bold" charset="0"/>
              </a:rPr>
              <a:t>&lt;form method="post" action="</a:t>
            </a:r>
            <a:r>
              <a:rPr lang="en-US" altLang="x-none" dirty="0" err="1">
                <a:solidFill>
                  <a:srgbClr val="FFFF00"/>
                </a:solidFill>
                <a:latin typeface="Courier" charset="0"/>
                <a:ea typeface="ＭＳ Ｐゴシック" charset="-128"/>
                <a:sym typeface="Courier New Bold" charset="0"/>
              </a:rPr>
              <a:t>more.php</a:t>
            </a:r>
            <a:r>
              <a:rPr lang="en-US" altLang="x-none" dirty="0">
                <a:solidFill>
                  <a:srgbClr val="FFFF00"/>
                </a:solidFill>
                <a:latin typeface="Courier" charset="0"/>
                <a:ea typeface="ＭＳ Ｐゴシック" charset="-128"/>
                <a:sym typeface="Courier New Bold" charset="0"/>
              </a:rPr>
              <a:t>"&gt;</a:t>
            </a:r>
          </a:p>
          <a:p>
            <a:pPr eaLnBrk="1" hangingPunct="1"/>
            <a:r>
              <a:rPr lang="en-US" altLang="x-none" dirty="0">
                <a:solidFill>
                  <a:srgbClr val="FFFF00"/>
                </a:solidFill>
                <a:latin typeface="Courier" charset="0"/>
                <a:ea typeface="ＭＳ Ｐゴシック" charset="-128"/>
                <a:sym typeface="Courier New Bold" charset="0"/>
              </a:rPr>
              <a:t>   &lt;p&gt;&lt;label for="inp01"&gt;Account:&lt;/label&gt;</a:t>
            </a:r>
          </a:p>
          <a:p>
            <a:pPr eaLnBrk="1" hangingPunct="1"/>
            <a:r>
              <a:rPr lang="en-US" altLang="x-none" dirty="0">
                <a:solidFill>
                  <a:srgbClr val="FFFF00"/>
                </a:solidFill>
                <a:latin typeface="Courier" charset="0"/>
                <a:ea typeface="ＭＳ Ｐゴシック" charset="-128"/>
                <a:sym typeface="Courier New Bold" charset="0"/>
              </a:rPr>
              <a:t>   &lt;input type="text" name="</a:t>
            </a:r>
            <a:r>
              <a:rPr lang="en-US" altLang="x-none" dirty="0">
                <a:solidFill>
                  <a:srgbClr val="FF00FF"/>
                </a:solidFill>
                <a:latin typeface="Courier" charset="0"/>
                <a:ea typeface="ＭＳ Ｐゴシック" charset="-128"/>
                <a:sym typeface="Courier New Bold" charset="0"/>
              </a:rPr>
              <a:t>account</a:t>
            </a:r>
            <a:r>
              <a:rPr lang="en-US" altLang="x-none" dirty="0">
                <a:solidFill>
                  <a:srgbClr val="FFFF00"/>
                </a:solidFill>
                <a:latin typeface="Courier" charset="0"/>
                <a:ea typeface="ＭＳ Ｐゴシック" charset="-128"/>
                <a:sym typeface="Courier New Bold" charset="0"/>
              </a:rPr>
              <a:t>" id="inp01" size="40" &gt;&lt;/p&gt;</a:t>
            </a:r>
          </a:p>
          <a:p>
            <a:pPr eaLnBrk="1" hangingPunct="1"/>
            <a:r>
              <a:rPr lang="en-US" altLang="x-none" dirty="0">
                <a:solidFill>
                  <a:srgbClr val="FFFF00"/>
                </a:solidFill>
                <a:latin typeface="Courier" charset="0"/>
                <a:ea typeface="ＭＳ Ｐゴシック" charset="-128"/>
                <a:sym typeface="Courier New Bold" charset="0"/>
              </a:rPr>
              <a:t>   &lt;p&gt;&lt;label for="inp02"&gt;Password:&lt;/label&gt;</a:t>
            </a:r>
          </a:p>
          <a:p>
            <a:pPr eaLnBrk="1" hangingPunct="1"/>
            <a:r>
              <a:rPr lang="en-US" altLang="x-none" dirty="0">
                <a:solidFill>
                  <a:srgbClr val="FFFF00"/>
                </a:solidFill>
                <a:latin typeface="Courier" charset="0"/>
                <a:ea typeface="ＭＳ Ｐゴシック" charset="-128"/>
                <a:sym typeface="Courier New Bold" charset="0"/>
              </a:rPr>
              <a:t>   &lt;input type="password" name="</a:t>
            </a:r>
            <a:r>
              <a:rPr lang="en-US" altLang="x-none" dirty="0">
                <a:solidFill>
                  <a:srgbClr val="00FF00"/>
                </a:solidFill>
                <a:latin typeface="Courier" charset="0"/>
                <a:ea typeface="ＭＳ Ｐゴシック" charset="-128"/>
                <a:sym typeface="Courier New Bold" charset="0"/>
              </a:rPr>
              <a:t>pw</a:t>
            </a:r>
            <a:r>
              <a:rPr lang="en-US" altLang="x-none" dirty="0">
                <a:solidFill>
                  <a:srgbClr val="FFFF00"/>
                </a:solidFill>
                <a:latin typeface="Courier" charset="0"/>
                <a:ea typeface="ＭＳ Ｐゴシック" charset="-128"/>
                <a:sym typeface="Courier New Bold" charset="0"/>
              </a:rPr>
              <a:t>" id="inp02" size="40" &gt;&lt;/p&gt;</a:t>
            </a:r>
          </a:p>
          <a:p>
            <a:pPr eaLnBrk="1" hangingPunct="1"/>
            <a:r>
              <a:rPr lang="en-US" altLang="x-none" dirty="0">
                <a:solidFill>
                  <a:srgbClr val="FFFF00"/>
                </a:solidFill>
                <a:latin typeface="Courier" charset="0"/>
                <a:ea typeface="ＭＳ Ｐゴシック" charset="-128"/>
                <a:sym typeface="Courier New Bold" charset="0"/>
              </a:rPr>
              <a:t>   &lt;p&gt;&lt;label for="inp03"&gt;Nick Name:&lt;/label&gt;</a:t>
            </a:r>
          </a:p>
          <a:p>
            <a:pPr eaLnBrk="1" hangingPunct="1"/>
            <a:r>
              <a:rPr lang="en-US" altLang="x-none" dirty="0">
                <a:solidFill>
                  <a:srgbClr val="FFFF00"/>
                </a:solidFill>
                <a:latin typeface="Courier" charset="0"/>
                <a:ea typeface="ＭＳ Ｐゴシック" charset="-128"/>
                <a:sym typeface="Courier New Bold" charset="0"/>
              </a:rPr>
              <a:t>   &lt;input type="text" name="</a:t>
            </a:r>
            <a:r>
              <a:rPr lang="en-US" altLang="x-none" dirty="0">
                <a:solidFill>
                  <a:schemeClr val="tx1"/>
                </a:solidFill>
                <a:latin typeface="Courier" charset="0"/>
                <a:ea typeface="ＭＳ Ｐゴシック" charset="-128"/>
                <a:sym typeface="Courier New Bold" charset="0"/>
              </a:rPr>
              <a:t>nick</a:t>
            </a:r>
            <a:r>
              <a:rPr lang="en-US" altLang="x-none" dirty="0">
                <a:solidFill>
                  <a:srgbClr val="FFFF00"/>
                </a:solidFill>
                <a:latin typeface="Courier" charset="0"/>
                <a:ea typeface="ＭＳ Ｐゴシック" charset="-128"/>
                <a:sym typeface="Courier New Bold" charset="0"/>
              </a:rPr>
              <a:t>" id="inp03" size="40" &gt;&lt;/p&gt;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542" b="65625"/>
          <a:stretch/>
        </p:blipFill>
        <p:spPr>
          <a:xfrm>
            <a:off x="376238" y="3657599"/>
            <a:ext cx="6237306" cy="1757363"/>
          </a:xfrm>
          <a:prstGeom prst="rect">
            <a:avLst/>
          </a:prstGeom>
        </p:spPr>
      </p:pic>
      <p:sp>
        <p:nvSpPr>
          <p:cNvPr id="8" name="Rectangle 7"/>
          <p:cNvSpPr/>
          <p:nvPr/>
        </p:nvSpPr>
        <p:spPr>
          <a:xfrm>
            <a:off x="7164407" y="3618441"/>
            <a:ext cx="4022706"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account</a:t>
            </a:r>
            <a:r>
              <a:rPr lang="en-US" sz="2400" dirty="0">
                <a:solidFill>
                  <a:srgbClr val="00FDFF"/>
                </a:solidFill>
                <a:latin typeface="Courier" charset="0"/>
                <a:ea typeface="Courier" charset="0"/>
                <a:cs typeface="Courier" charset="0"/>
              </a:rPr>
              <a:t>=Beth</a:t>
            </a:r>
            <a:br>
              <a:rPr lang="en-US" sz="2400" dirty="0">
                <a:solidFill>
                  <a:srgbClr val="00FDFF"/>
                </a:solidFill>
                <a:latin typeface="Courier" charset="0"/>
                <a:ea typeface="Courier" charset="0"/>
                <a:cs typeface="Courier" charset="0"/>
              </a:rPr>
            </a:br>
            <a:r>
              <a:rPr lang="en-US" sz="2400" dirty="0">
                <a:solidFill>
                  <a:srgbClr val="00FF00"/>
                </a:solidFill>
                <a:latin typeface="Courier" charset="0"/>
                <a:ea typeface="Courier" charset="0"/>
                <a:cs typeface="Courier" charset="0"/>
              </a:rPr>
              <a:t>pw</a:t>
            </a:r>
            <a:r>
              <a:rPr lang="en-US" sz="2400" dirty="0">
                <a:solidFill>
                  <a:srgbClr val="00FDFF"/>
                </a:solidFill>
                <a:latin typeface="Courier" charset="0"/>
                <a:ea typeface="Courier" charset="0"/>
                <a:cs typeface="Courier" charset="0"/>
              </a:rPr>
              <a:t>=12345</a:t>
            </a:r>
            <a:br>
              <a:rPr lang="en-US" sz="2400" dirty="0">
                <a:solidFill>
                  <a:srgbClr val="00FDFF"/>
                </a:solidFill>
                <a:latin typeface="Courier" charset="0"/>
                <a:ea typeface="Courier" charset="0"/>
                <a:cs typeface="Courier" charset="0"/>
              </a:rPr>
            </a:br>
            <a:r>
              <a:rPr lang="en-US" sz="2400" dirty="0">
                <a:latin typeface="Courier" charset="0"/>
                <a:ea typeface="Courier" charset="0"/>
                <a:cs typeface="Courier" charset="0"/>
              </a:rPr>
              <a:t>nick</a:t>
            </a:r>
            <a:r>
              <a:rPr lang="en-US" sz="2400" dirty="0">
                <a:solidFill>
                  <a:srgbClr val="00FDFF"/>
                </a:solidFill>
                <a:latin typeface="Courier" charset="0"/>
                <a:ea typeface="Courier" charset="0"/>
                <a:cs typeface="Courier" charset="0"/>
              </a:rPr>
              <a:t>=nick</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when=pm</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Tree>
    <p:extLst>
      <p:ext uri="{BB962C8B-B14F-4D97-AF65-F5344CB8AC3E}">
        <p14:creationId xmlns:p14="http://schemas.microsoft.com/office/powerpoint/2010/main" val="1802194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p:cNvSpPr>
          <p:nvPr/>
        </p:nvSpPr>
        <p:spPr bwMode="auto">
          <a:xfrm>
            <a:off x="827617" y="1588676"/>
            <a:ext cx="10210800" cy="960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charset="0"/>
                <a:ea typeface="Courier" charset="0"/>
                <a:cs typeface="Courier" charset="0"/>
                <a:sym typeface="Courier New Bold" charset="0"/>
              </a:rPr>
              <a:t>   &lt;p&gt;Preferred Time:&lt;</a:t>
            </a:r>
            <a:r>
              <a:rPr lang="en-US" altLang="en-US" sz="2100" dirty="0" err="1">
                <a:solidFill>
                  <a:srgbClr val="FFFF00"/>
                </a:solidFill>
                <a:latin typeface="Courier" charset="0"/>
                <a:ea typeface="Courier" charset="0"/>
                <a:cs typeface="Courier" charset="0"/>
                <a:sym typeface="Courier New Bold" charset="0"/>
              </a:rPr>
              <a:t>br</a:t>
            </a:r>
            <a:r>
              <a:rPr lang="en-US" altLang="en-US" sz="2100" dirty="0">
                <a:solidFill>
                  <a:srgbClr val="FFFF00"/>
                </a:solidFill>
                <a:latin typeface="Courier" charset="0"/>
                <a:ea typeface="Courier" charset="0"/>
                <a:cs typeface="Courier" charset="0"/>
                <a:sym typeface="Courier New Bold" charset="0"/>
              </a:rPr>
              <a:t>/&gt;</a:t>
            </a:r>
          </a:p>
          <a:p>
            <a:pPr eaLnBrk="1" hangingPunct="1">
              <a:defRPr/>
            </a:pPr>
            <a:r>
              <a:rPr lang="en-US" altLang="en-US" sz="2100" dirty="0">
                <a:solidFill>
                  <a:srgbClr val="FFFF00"/>
                </a:solidFill>
                <a:latin typeface="Courier" charset="0"/>
                <a:ea typeface="Courier" charset="0"/>
                <a:cs typeface="Courier" charset="0"/>
                <a:sym typeface="Courier New Bold" charset="0"/>
              </a:rPr>
              <a:t>    &lt;input type="radio" name="</a:t>
            </a:r>
            <a:r>
              <a:rPr lang="en-US" altLang="en-US" sz="2100" dirty="0">
                <a:solidFill>
                  <a:srgbClr val="FF00FF"/>
                </a:solidFill>
                <a:latin typeface="Courier" charset="0"/>
                <a:ea typeface="Courier" charset="0"/>
                <a:cs typeface="Courier" charset="0"/>
                <a:sym typeface="Courier New Bold" charset="0"/>
              </a:rPr>
              <a:t>when</a:t>
            </a:r>
            <a:r>
              <a:rPr lang="en-US" altLang="en-US" sz="2100" dirty="0">
                <a:solidFill>
                  <a:srgbClr val="FFFF00"/>
                </a:solidFill>
                <a:latin typeface="Courier" charset="0"/>
                <a:ea typeface="Courier" charset="0"/>
                <a:cs typeface="Courier" charset="0"/>
                <a:sym typeface="Courier New Bold" charset="0"/>
              </a:rPr>
              <a:t>" value="am"&gt;AM&lt;</a:t>
            </a:r>
            <a:r>
              <a:rPr lang="en-US" altLang="en-US" sz="2100" dirty="0" err="1">
                <a:solidFill>
                  <a:srgbClr val="FFFF00"/>
                </a:solidFill>
                <a:latin typeface="Courier" charset="0"/>
                <a:ea typeface="Courier" charset="0"/>
                <a:cs typeface="Courier" charset="0"/>
                <a:sym typeface="Courier New Bold" charset="0"/>
              </a:rPr>
              <a:t>br</a:t>
            </a:r>
            <a:r>
              <a:rPr lang="en-US" altLang="en-US" sz="2100" dirty="0">
                <a:solidFill>
                  <a:srgbClr val="FFFF00"/>
                </a:solidFill>
                <a:latin typeface="Courier" charset="0"/>
                <a:ea typeface="Courier" charset="0"/>
                <a:cs typeface="Courier" charset="0"/>
                <a:sym typeface="Courier New Bold" charset="0"/>
              </a:rPr>
              <a:t>&gt;</a:t>
            </a:r>
          </a:p>
          <a:p>
            <a:pPr eaLnBrk="1" hangingPunct="1">
              <a:defRPr/>
            </a:pPr>
            <a:r>
              <a:rPr lang="en-US" altLang="en-US" sz="2100" dirty="0">
                <a:solidFill>
                  <a:srgbClr val="FFFF00"/>
                </a:solidFill>
                <a:latin typeface="Courier" charset="0"/>
                <a:ea typeface="Courier" charset="0"/>
                <a:cs typeface="Courier" charset="0"/>
                <a:sym typeface="Courier New Bold" charset="0"/>
              </a:rPr>
              <a:t>    &lt;input type="radio" name="</a:t>
            </a:r>
            <a:r>
              <a:rPr lang="en-US" altLang="en-US" sz="2100" dirty="0">
                <a:solidFill>
                  <a:srgbClr val="FF00FF"/>
                </a:solidFill>
                <a:latin typeface="Courier" charset="0"/>
                <a:ea typeface="Courier" charset="0"/>
                <a:cs typeface="Courier" charset="0"/>
                <a:sym typeface="Courier New Bold" charset="0"/>
              </a:rPr>
              <a:t>when</a:t>
            </a:r>
            <a:r>
              <a:rPr lang="en-US" altLang="en-US" sz="2100" dirty="0">
                <a:solidFill>
                  <a:srgbClr val="FFFF00"/>
                </a:solidFill>
                <a:latin typeface="Courier" charset="0"/>
                <a:ea typeface="Courier" charset="0"/>
                <a:cs typeface="Courier" charset="0"/>
                <a:sym typeface="Courier New Bold" charset="0"/>
              </a:rPr>
              <a:t>" value="</a:t>
            </a:r>
            <a:r>
              <a:rPr lang="en-US" altLang="en-US" sz="2100" dirty="0">
                <a:solidFill>
                  <a:srgbClr val="00FF00"/>
                </a:solidFill>
                <a:latin typeface="Courier" charset="0"/>
                <a:ea typeface="Courier" charset="0"/>
                <a:cs typeface="Courier" charset="0"/>
                <a:sym typeface="Courier New Bold" charset="0"/>
              </a:rPr>
              <a:t>pm</a:t>
            </a:r>
            <a:r>
              <a:rPr lang="en-US" altLang="en-US" sz="2100" dirty="0">
                <a:solidFill>
                  <a:srgbClr val="FFFF00"/>
                </a:solidFill>
                <a:latin typeface="Courier" charset="0"/>
                <a:ea typeface="Courier" charset="0"/>
                <a:cs typeface="Courier" charset="0"/>
                <a:sym typeface="Courier New Bold" charset="0"/>
              </a:rPr>
              <a:t>" checked&gt;PM&lt;/p&gt;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32708" b="46250"/>
          <a:stretch/>
        </p:blipFill>
        <p:spPr>
          <a:xfrm>
            <a:off x="407986" y="3028951"/>
            <a:ext cx="5838153" cy="2185987"/>
          </a:xfrm>
          <a:prstGeom prst="rect">
            <a:avLst/>
          </a:prstGeom>
        </p:spPr>
      </p:pic>
      <p:sp>
        <p:nvSpPr>
          <p:cNvPr id="8" name="Rectangle 7"/>
          <p:cNvSpPr/>
          <p:nvPr/>
        </p:nvSpPr>
        <p:spPr>
          <a:xfrm>
            <a:off x="6677024" y="2906614"/>
            <a:ext cx="4652963"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when</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pm</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class1=on</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class2=si539</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
        <p:nvSpPr>
          <p:cNvPr id="9" name="Rectangle 3"/>
          <p:cNvSpPr>
            <a:spLocks/>
          </p:cNvSpPr>
          <p:nvPr/>
        </p:nvSpPr>
        <p:spPr bwMode="auto">
          <a:xfrm>
            <a:off x="4300821" y="551006"/>
            <a:ext cx="754052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dirty="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971651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p:cNvSpPr>
          <p:nvPr/>
        </p:nvSpPr>
        <p:spPr bwMode="auto">
          <a:xfrm>
            <a:off x="1122362" y="685800"/>
            <a:ext cx="9893300"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r>
              <a:rPr lang="en-US" sz="2000" dirty="0">
                <a:solidFill>
                  <a:srgbClr val="FFFF00"/>
                </a:solidFill>
                <a:latin typeface="Courier" charset="0"/>
                <a:ea typeface="Courier" charset="0"/>
                <a:cs typeface="Courier" charset="0"/>
              </a:rPr>
              <a:t>&lt;p&gt;Classes taken:&lt;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a:t>
            </a:r>
            <a:r>
              <a:rPr lang="en-US" sz="2000" dirty="0">
                <a:solidFill>
                  <a:srgbClr val="00FF00"/>
                </a:solidFill>
                <a:latin typeface="Courier" charset="0"/>
                <a:ea typeface="Courier" charset="0"/>
                <a:cs typeface="Courier" charset="0"/>
              </a:rPr>
              <a:t>class1</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PY4E - Python for Everybody&lt;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a:t>
            </a:r>
            <a:r>
              <a:rPr lang="en-US" sz="2000" dirty="0">
                <a:solidFill>
                  <a:srgbClr val="FF40FF"/>
                </a:solidFill>
                <a:latin typeface="Courier" charset="0"/>
                <a:ea typeface="Courier" charset="0"/>
                <a:cs typeface="Courier" charset="0"/>
              </a:rPr>
              <a:t>class2</a:t>
            </a:r>
            <a:r>
              <a:rPr lang="en-US" sz="2000" dirty="0">
                <a:solidFill>
                  <a:srgbClr val="FFFF00"/>
                </a:solidFill>
                <a:latin typeface="Courier" charset="0"/>
                <a:ea typeface="Courier" charset="0"/>
                <a:cs typeface="Courier" charset="0"/>
              </a:rPr>
              <a:t>" value="</a:t>
            </a:r>
            <a:r>
              <a:rPr lang="en-US" sz="2000" dirty="0">
                <a:solidFill>
                  <a:srgbClr val="FFC000"/>
                </a:solidFill>
                <a:latin typeface="Courier" charset="0"/>
                <a:ea typeface="Courier" charset="0"/>
                <a:cs typeface="Courier" charset="0"/>
              </a:rPr>
              <a:t>si539</a:t>
            </a:r>
            <a:r>
              <a:rPr lang="en-US" sz="2000" dirty="0">
                <a:solidFill>
                  <a:srgbClr val="FFFF00"/>
                </a:solidFill>
                <a:latin typeface="Courier" charset="0"/>
                <a:ea typeface="Courier" charset="0"/>
                <a:cs typeface="Courier" charset="0"/>
              </a:rPr>
              <a:t>" checked&gt;</a:t>
            </a:r>
          </a:p>
          <a:p>
            <a:r>
              <a:rPr lang="mr-IN" sz="2000" dirty="0">
                <a:solidFill>
                  <a:srgbClr val="FFFF00"/>
                </a:solidFill>
                <a:latin typeface="Courier" charset="0"/>
                <a:ea typeface="Courier" charset="0"/>
                <a:cs typeface="Courier" charset="0"/>
              </a:rPr>
              <a:t>        SI539 - </a:t>
            </a:r>
            <a:r>
              <a:rPr lang="mr-IN" sz="2000" dirty="0" err="1">
                <a:solidFill>
                  <a:srgbClr val="FFFF00"/>
                </a:solidFill>
                <a:latin typeface="Courier" charset="0"/>
                <a:ea typeface="Courier" charset="0"/>
                <a:cs typeface="Courier" charset="0"/>
              </a:rPr>
              <a:t>Web</a:t>
            </a:r>
            <a:r>
              <a:rPr lang="mr-IN" sz="2000" dirty="0">
                <a:solidFill>
                  <a:srgbClr val="FFFF00"/>
                </a:solidFill>
                <a:latin typeface="Courier" charset="0"/>
                <a:ea typeface="Courier" charset="0"/>
                <a:cs typeface="Courier" charset="0"/>
              </a:rPr>
              <a:t> </a:t>
            </a:r>
            <a:r>
              <a:rPr lang="mr-IN" sz="2000" dirty="0" err="1">
                <a:solidFill>
                  <a:srgbClr val="FFFF00"/>
                </a:solidFill>
                <a:latin typeface="Courier" charset="0"/>
                <a:ea typeface="Courier" charset="0"/>
                <a:cs typeface="Courier" charset="0"/>
              </a:rPr>
              <a:t>Design</a:t>
            </a:r>
            <a:r>
              <a:rPr lang="mr-IN" sz="2000" dirty="0">
                <a:solidFill>
                  <a:srgbClr val="FFFF00"/>
                </a:solidFill>
                <a:latin typeface="Courier" charset="0"/>
                <a:ea typeface="Courier" charset="0"/>
                <a:cs typeface="Courier" charset="0"/>
              </a:rPr>
              <a:t>&lt;</a:t>
            </a:r>
            <a:r>
              <a:rPr lang="mr-IN" sz="2000" dirty="0" err="1">
                <a:solidFill>
                  <a:srgbClr val="FFFF00"/>
                </a:solidFill>
                <a:latin typeface="Courier" charset="0"/>
                <a:ea typeface="Courier" charset="0"/>
                <a:cs typeface="Courier" charset="0"/>
              </a:rPr>
              <a:t>br</a:t>
            </a:r>
            <a:r>
              <a:rPr lang="mr-IN"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name="class3" value="si664"&gt;</a:t>
            </a:r>
          </a:p>
          <a:p>
            <a:r>
              <a:rPr lang="en-US" sz="2000" dirty="0">
                <a:solidFill>
                  <a:srgbClr val="FFFF00"/>
                </a:solidFill>
                <a:latin typeface="Courier" charset="0"/>
                <a:ea typeface="Courier" charset="0"/>
                <a:cs typeface="Courier" charset="0"/>
              </a:rPr>
              <a:t>        SI664 - Web Applications&lt;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mr-IN" sz="2000" dirty="0" smtClean="0">
                <a:solidFill>
                  <a:srgbClr val="FFFF00"/>
                </a:solidFill>
                <a:latin typeface="Courier" charset="0"/>
                <a:ea typeface="Courier" charset="0"/>
                <a:cs typeface="Courier" charset="0"/>
              </a:rPr>
              <a:t>&lt;/</a:t>
            </a:r>
            <a:r>
              <a:rPr lang="mr-IN" sz="2000" dirty="0" err="1">
                <a:solidFill>
                  <a:srgbClr val="FFFF00"/>
                </a:solidFill>
                <a:latin typeface="Courier" charset="0"/>
                <a:ea typeface="Courier" charset="0"/>
                <a:cs typeface="Courier" charset="0"/>
              </a:rPr>
              <a:t>p</a:t>
            </a:r>
            <a:r>
              <a:rPr lang="mr-IN" sz="2000" dirty="0">
                <a:solidFill>
                  <a:srgbClr val="FFFF00"/>
                </a:solidFill>
                <a:latin typeface="Courier" charset="0"/>
                <a:ea typeface="Courier" charset="0"/>
                <a:cs typeface="Courier" charset="0"/>
              </a:rPr>
              <a:t>&gt;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32708" b="46250"/>
          <a:stretch/>
        </p:blipFill>
        <p:spPr>
          <a:xfrm>
            <a:off x="808038" y="3661570"/>
            <a:ext cx="5838153" cy="2185987"/>
          </a:xfrm>
          <a:prstGeom prst="rect">
            <a:avLst/>
          </a:prstGeom>
        </p:spPr>
      </p:pic>
      <p:sp>
        <p:nvSpPr>
          <p:cNvPr id="7" name="Rectangle 6"/>
          <p:cNvSpPr/>
          <p:nvPr/>
        </p:nvSpPr>
        <p:spPr>
          <a:xfrm>
            <a:off x="7148512" y="3539233"/>
            <a:ext cx="4652963"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when=pm</a:t>
            </a:r>
            <a:br>
              <a:rPr lang="en-US" sz="2400" dirty="0">
                <a:solidFill>
                  <a:srgbClr val="00FDFF"/>
                </a:solidFill>
                <a:latin typeface="Courier" charset="0"/>
                <a:ea typeface="Courier" charset="0"/>
                <a:cs typeface="Courier" charset="0"/>
              </a:rPr>
            </a:br>
            <a:r>
              <a:rPr lang="en-US" sz="2400" dirty="0" smtClean="0">
                <a:solidFill>
                  <a:srgbClr val="00FF00"/>
                </a:solidFill>
                <a:latin typeface="Courier" charset="0"/>
                <a:ea typeface="Courier" charset="0"/>
                <a:cs typeface="Courier" charset="0"/>
              </a:rPr>
              <a:t>class1</a:t>
            </a:r>
            <a:r>
              <a:rPr lang="en-US" sz="2400" dirty="0" smtClean="0">
                <a:solidFill>
                  <a:srgbClr val="00FDFF"/>
                </a:solidFill>
                <a:latin typeface="Courier" charset="0"/>
                <a:ea typeface="Courier" charset="0"/>
                <a:cs typeface="Courier" charset="0"/>
              </a:rPr>
              <a:t>=</a:t>
            </a:r>
            <a:r>
              <a:rPr lang="en-US" sz="2400" dirty="0" smtClean="0">
                <a:solidFill>
                  <a:srgbClr val="00FF00"/>
                </a:solidFill>
                <a:latin typeface="Courier" charset="0"/>
                <a:ea typeface="Courier" charset="0"/>
                <a:cs typeface="Courier" charset="0"/>
              </a:rPr>
              <a:t>on</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class2</a:t>
            </a:r>
            <a:r>
              <a:rPr lang="en-US" sz="2400" dirty="0">
                <a:solidFill>
                  <a:srgbClr val="00FDFF"/>
                </a:solidFill>
                <a:latin typeface="Courier" charset="0"/>
                <a:ea typeface="Courier" charset="0"/>
                <a:cs typeface="Courier" charset="0"/>
              </a:rPr>
              <a:t>=</a:t>
            </a:r>
            <a:r>
              <a:rPr lang="en-US" sz="2400" dirty="0">
                <a:solidFill>
                  <a:srgbClr val="FF7F00"/>
                </a:solidFill>
                <a:latin typeface="Courier" charset="0"/>
                <a:ea typeface="Courier" charset="0"/>
                <a:cs typeface="Courier" charset="0"/>
              </a:rPr>
              <a:t>si539</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Tree>
    <p:extLst>
      <p:ext uri="{BB962C8B-B14F-4D97-AF65-F5344CB8AC3E}">
        <p14:creationId xmlns:p14="http://schemas.microsoft.com/office/powerpoint/2010/main" val="1410406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p:cNvSpPr>
          <p:nvPr/>
        </p:nvSpPr>
        <p:spPr bwMode="auto">
          <a:xfrm>
            <a:off x="812800" y="631513"/>
            <a:ext cx="10210800" cy="302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a:solidFill>
                  <a:srgbClr val="FFFF00"/>
                </a:solidFill>
                <a:latin typeface="Courier" charset="0"/>
                <a:ea typeface="ＭＳ Ｐゴシック" charset="-128"/>
                <a:sym typeface="Courier New Bold" charset="0"/>
              </a:rPr>
              <a:t>   &lt;p&gt;&lt;label for="inp06"&gt;Which soda:</a:t>
            </a:r>
          </a:p>
          <a:p>
            <a:pPr eaLnBrk="1" hangingPunct="1"/>
            <a:r>
              <a:rPr lang="en-US" altLang="x-none" dirty="0">
                <a:solidFill>
                  <a:srgbClr val="FFFF00"/>
                </a:solidFill>
                <a:latin typeface="Courier" charset="0"/>
                <a:ea typeface="ＭＳ Ｐゴシック" charset="-128"/>
                <a:sym typeface="Courier New Bold" charset="0"/>
              </a:rPr>
              <a:t>    &lt;select name="</a:t>
            </a:r>
            <a:r>
              <a:rPr lang="en-US" altLang="x-none" dirty="0">
                <a:solidFill>
                  <a:srgbClr val="FF00FF"/>
                </a:solidFill>
                <a:latin typeface="Courier" charset="0"/>
                <a:ea typeface="ＭＳ Ｐゴシック" charset="-128"/>
                <a:sym typeface="Courier New Bold" charset="0"/>
              </a:rPr>
              <a:t>soda</a:t>
            </a:r>
            <a:r>
              <a:rPr lang="en-US" altLang="x-none" dirty="0">
                <a:solidFill>
                  <a:srgbClr val="FFFF00"/>
                </a:solidFill>
                <a:latin typeface="Courier" charset="0"/>
                <a:ea typeface="ＭＳ Ｐゴシック" charset="-128"/>
                <a:sym typeface="Courier New Bold" charset="0"/>
              </a:rPr>
              <a:t>" id="inp06"&gt;</a:t>
            </a:r>
          </a:p>
          <a:p>
            <a:pPr eaLnBrk="1" hangingPunct="1"/>
            <a:r>
              <a:rPr lang="en-US" altLang="x-none" dirty="0">
                <a:solidFill>
                  <a:srgbClr val="FFFF00"/>
                </a:solidFill>
                <a:latin typeface="Courier" charset="0"/>
                <a:ea typeface="ＭＳ Ｐゴシック" charset="-128"/>
                <a:sym typeface="Courier New Bold" charset="0"/>
              </a:rPr>
              <a:t>      &lt;option value="</a:t>
            </a:r>
            <a:r>
              <a:rPr lang="en-US" altLang="x-none" dirty="0">
                <a:solidFill>
                  <a:srgbClr val="00FF00"/>
                </a:solidFill>
                <a:latin typeface="Courier" charset="0"/>
                <a:ea typeface="ＭＳ Ｐゴシック" charset="-128"/>
                <a:sym typeface="Courier New Bold" charset="0"/>
              </a:rPr>
              <a:t>0</a:t>
            </a:r>
            <a:r>
              <a:rPr lang="en-US" altLang="x-none" dirty="0">
                <a:solidFill>
                  <a:srgbClr val="FFFF00"/>
                </a:solidFill>
                <a:latin typeface="Courier" charset="0"/>
                <a:ea typeface="ＭＳ Ｐゴシック" charset="-128"/>
                <a:sym typeface="Courier New Bold" charset="0"/>
              </a:rPr>
              <a:t>"&gt;-- Please Select --&lt;/option&gt;</a:t>
            </a:r>
          </a:p>
          <a:p>
            <a:pPr eaLnBrk="1" hangingPunct="1"/>
            <a:r>
              <a:rPr lang="en-US" altLang="x-none" dirty="0">
                <a:solidFill>
                  <a:srgbClr val="FFFF00"/>
                </a:solidFill>
                <a:latin typeface="Courier" charset="0"/>
                <a:ea typeface="ＭＳ Ｐゴシック" charset="-128"/>
                <a:sym typeface="Courier New Bold" charset="0"/>
              </a:rPr>
              <a:t>      &lt;option value="1"&gt;Coke&lt;/option&gt;</a:t>
            </a:r>
          </a:p>
          <a:p>
            <a:pPr eaLnBrk="1" hangingPunct="1"/>
            <a:r>
              <a:rPr lang="en-US" altLang="x-none" dirty="0">
                <a:solidFill>
                  <a:srgbClr val="FFFF00"/>
                </a:solidFill>
                <a:latin typeface="Courier" charset="0"/>
                <a:ea typeface="ＭＳ Ｐゴシック" charset="-128"/>
                <a:sym typeface="Courier New Bold" charset="0"/>
              </a:rPr>
              <a:t>      &lt;option value="2"&gt;Pepsi&lt;/option&gt;</a:t>
            </a:r>
          </a:p>
          <a:p>
            <a:pPr eaLnBrk="1" hangingPunct="1"/>
            <a:r>
              <a:rPr lang="en-US" altLang="x-none" dirty="0">
                <a:solidFill>
                  <a:srgbClr val="FFFF00"/>
                </a:solidFill>
                <a:latin typeface="Courier" charset="0"/>
                <a:ea typeface="ＭＳ Ｐゴシック" charset="-128"/>
                <a:sym typeface="Courier New Bold" charset="0"/>
              </a:rPr>
              <a:t>      &lt;option value="3"&gt;Mountain Dew&lt;/option&gt;</a:t>
            </a:r>
          </a:p>
          <a:p>
            <a:pPr eaLnBrk="1" hangingPunct="1"/>
            <a:r>
              <a:rPr lang="en-US" altLang="x-none" dirty="0">
                <a:solidFill>
                  <a:srgbClr val="FFFF00"/>
                </a:solidFill>
                <a:latin typeface="Courier" charset="0"/>
                <a:ea typeface="ＭＳ Ｐゴシック" charset="-128"/>
                <a:sym typeface="Courier New Bold" charset="0"/>
              </a:rPr>
              <a:t>      &lt;option value="4"&gt;Orange Juice&lt;/option&gt;</a:t>
            </a:r>
          </a:p>
          <a:p>
            <a:pPr eaLnBrk="1" hangingPunct="1"/>
            <a:r>
              <a:rPr lang="en-US" altLang="x-none" dirty="0">
                <a:solidFill>
                  <a:srgbClr val="FFFF00"/>
                </a:solidFill>
                <a:latin typeface="Courier" charset="0"/>
                <a:ea typeface="ＭＳ Ｐゴシック" charset="-128"/>
                <a:sym typeface="Courier New Bold" charset="0"/>
              </a:rPr>
              <a:t>      &lt;option value="5"&gt;Lemonade&lt;/option&gt;</a:t>
            </a:r>
          </a:p>
          <a:p>
            <a:pPr eaLnBrk="1" hangingPunct="1"/>
            <a:r>
              <a:rPr lang="en-US" altLang="x-none" dirty="0">
                <a:solidFill>
                  <a:srgbClr val="FFFF00"/>
                </a:solidFill>
                <a:latin typeface="Courier" charset="0"/>
                <a:ea typeface="ＭＳ Ｐゴシック" charset="-128"/>
                <a:sym typeface="Courier New Bold" charset="0"/>
              </a:rPr>
              <a:t>    &lt;/select&gt;</a:t>
            </a:r>
          </a:p>
          <a:p>
            <a:pPr eaLnBrk="1" hangingPunct="1"/>
            <a:r>
              <a:rPr lang="en-US" altLang="x-none" dirty="0">
                <a:solidFill>
                  <a:srgbClr val="FFFF00"/>
                </a:solidFill>
                <a:latin typeface="Courier" charset="0"/>
                <a:ea typeface="ＭＳ Ｐゴシック" charset="-128"/>
                <a:sym typeface="Courier New Bold" charset="0"/>
              </a:rPr>
              <a:t>   &lt;/p&gt;</a:t>
            </a:r>
          </a:p>
        </p:txBody>
      </p:sp>
      <p:sp>
        <p:nvSpPr>
          <p:cNvPr id="56325" name="TextBox 1"/>
          <p:cNvSpPr txBox="1">
            <a:spLocks noChangeArrowheads="1"/>
          </p:cNvSpPr>
          <p:nvPr/>
        </p:nvSpPr>
        <p:spPr bwMode="auto">
          <a:xfrm>
            <a:off x="3594551" y="3192732"/>
            <a:ext cx="7161897"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133">
                <a:solidFill>
                  <a:srgbClr val="FF00FF"/>
                </a:solidFill>
              </a:rPr>
              <a:t>The values can be any string, but numbers are used quite often.</a:t>
            </a:r>
          </a:p>
        </p:txBody>
      </p:sp>
      <p:sp>
        <p:nvSpPr>
          <p:cNvPr id="8" name="Rectangle 7"/>
          <p:cNvSpPr/>
          <p:nvPr/>
        </p:nvSpPr>
        <p:spPr>
          <a:xfrm>
            <a:off x="6991351" y="3837463"/>
            <a:ext cx="4652963" cy="1938992"/>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soda</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0</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0539" r="29027" b="36875"/>
          <a:stretch/>
        </p:blipFill>
        <p:spPr>
          <a:xfrm>
            <a:off x="812800" y="3986692"/>
            <a:ext cx="5250645" cy="1656877"/>
          </a:xfrm>
          <a:prstGeom prst="rect">
            <a:avLst/>
          </a:prstGeom>
        </p:spPr>
      </p:pic>
    </p:spTree>
    <p:extLst>
      <p:ext uri="{BB962C8B-B14F-4D97-AF65-F5344CB8AC3E}">
        <p14:creationId xmlns:p14="http://schemas.microsoft.com/office/powerpoint/2010/main" val="2027793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p:cNvSpPr>
          <p:nvPr/>
        </p:nvSpPr>
        <p:spPr bwMode="auto">
          <a:xfrm>
            <a:off x="711200" y="990600"/>
            <a:ext cx="10210800"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New Bold" charset="0"/>
                <a:ea typeface="ＭＳ Ｐゴシック" charset="-128"/>
                <a:sym typeface="Courier New Bold" charset="0"/>
              </a:rPr>
              <a:t> </a:t>
            </a:r>
            <a:r>
              <a:rPr lang="en-US" altLang="en-US" sz="2100" dirty="0">
                <a:solidFill>
                  <a:srgbClr val="FFFF00"/>
                </a:solidFill>
                <a:latin typeface="Courier"/>
                <a:ea typeface="ＭＳ Ｐゴシック" charset="-128"/>
                <a:cs typeface="Courier"/>
                <a:sym typeface="Courier New Bold" charset="0"/>
              </a:rPr>
              <a:t>&lt;p&gt;&lt;label for="inp07"&gt;Which snack:</a:t>
            </a:r>
          </a:p>
          <a:p>
            <a:pPr eaLnBrk="1" hangingPunct="1">
              <a:defRPr/>
            </a:pPr>
            <a:r>
              <a:rPr lang="en-US" altLang="en-US" sz="2100" dirty="0">
                <a:solidFill>
                  <a:srgbClr val="FFFF00"/>
                </a:solidFill>
                <a:latin typeface="Courier"/>
                <a:ea typeface="ＭＳ Ｐゴシック" charset="-128"/>
                <a:cs typeface="Courier"/>
                <a:sym typeface="Courier New Bold" charset="0"/>
              </a:rPr>
              <a:t>   &lt;select name="</a:t>
            </a:r>
            <a:r>
              <a:rPr lang="en-US" altLang="en-US" sz="2100" dirty="0">
                <a:solidFill>
                  <a:srgbClr val="FF00FF"/>
                </a:solidFill>
                <a:latin typeface="Courier"/>
                <a:ea typeface="ＭＳ Ｐゴシック" charset="-128"/>
                <a:cs typeface="Courier"/>
                <a:sym typeface="Courier New Bold" charset="0"/>
              </a:rPr>
              <a:t>snack</a:t>
            </a:r>
            <a:r>
              <a:rPr lang="en-US" altLang="en-US" sz="2100" dirty="0">
                <a:solidFill>
                  <a:srgbClr val="FFFF00"/>
                </a:solidFill>
                <a:latin typeface="Courier"/>
                <a:ea typeface="ＭＳ Ｐゴシック" charset="-128"/>
                <a:cs typeface="Courier"/>
                <a:sym typeface="Courier New Bold" charset="0"/>
              </a:rPr>
              <a:t>" id="inp07"&gt;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value=""&gt;-- Please Select --&lt;/option&gt;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value="chips"&gt;Chips&lt;/option&gt;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a:t>
            </a:r>
            <a:r>
              <a:rPr lang="en-US" altLang="en-US" sz="2100" dirty="0">
                <a:solidFill>
                  <a:srgbClr val="00FF00"/>
                </a:solidFill>
                <a:latin typeface="Courier"/>
                <a:ea typeface="ＭＳ Ｐゴシック" charset="-128"/>
                <a:cs typeface="Courier"/>
                <a:sym typeface="Courier New Bold" charset="0"/>
              </a:rPr>
              <a:t>peanuts</a:t>
            </a:r>
            <a:r>
              <a:rPr lang="en-US" altLang="en-US" sz="2100" dirty="0">
                <a:solidFill>
                  <a:srgbClr val="FFFF00"/>
                </a:solidFill>
                <a:latin typeface="Courier"/>
                <a:ea typeface="ＭＳ Ｐゴシック" charset="-128"/>
                <a:cs typeface="Courier"/>
                <a:sym typeface="Courier New Bold" charset="0"/>
              </a:rPr>
              <a:t>" </a:t>
            </a:r>
            <a:r>
              <a:rPr lang="en-US" altLang="en-US" sz="2100" dirty="0">
                <a:solidFill>
                  <a:srgbClr val="00FFFF"/>
                </a:solidFill>
                <a:latin typeface="Courier"/>
                <a:ea typeface="ＭＳ Ｐゴシック" charset="-128"/>
                <a:cs typeface="Courier"/>
                <a:sym typeface="Courier New Bold" charset="0"/>
              </a:rPr>
              <a:t>selected</a:t>
            </a:r>
            <a:r>
              <a:rPr lang="en-US" altLang="en-US" sz="2100" dirty="0">
                <a:solidFill>
                  <a:srgbClr val="FFFF00"/>
                </a:solidFill>
                <a:latin typeface="Courier"/>
                <a:ea typeface="ＭＳ Ｐゴシック" charset="-128"/>
                <a:cs typeface="Courier"/>
                <a:sym typeface="Courier New Bold" charset="0"/>
              </a:rPr>
              <a:t>&gt;Peanuts&lt;/option&gt;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value="cookie"&gt;Cookie&lt;/option&gt;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&lt;/select&gt;</a:t>
            </a:r>
          </a:p>
          <a:p>
            <a:pPr eaLnBrk="1" hangingPunct="1">
              <a:defRPr/>
            </a:pPr>
            <a:r>
              <a:rPr lang="en-US" altLang="en-US" sz="2100" dirty="0">
                <a:solidFill>
                  <a:srgbClr val="FFFF00"/>
                </a:solidFill>
                <a:latin typeface="Courier"/>
                <a:ea typeface="ＭＳ Ｐゴシック" charset="-128"/>
                <a:cs typeface="Courier"/>
                <a:sym typeface="Courier New Bold" charset="0"/>
              </a:rPr>
              <a:t> &lt;/p&gt;</a:t>
            </a:r>
          </a:p>
        </p:txBody>
      </p:sp>
      <p:sp>
        <p:nvSpPr>
          <p:cNvPr id="8" name="Rectangle 7"/>
          <p:cNvSpPr/>
          <p:nvPr/>
        </p:nvSpPr>
        <p:spPr>
          <a:xfrm>
            <a:off x="6889751" y="3851745"/>
            <a:ext cx="4652963" cy="1938992"/>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soda=0</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snack</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peanuts</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0539" r="29027" b="36875"/>
          <a:stretch/>
        </p:blipFill>
        <p:spPr>
          <a:xfrm>
            <a:off x="711200" y="3958110"/>
            <a:ext cx="5250645" cy="1656877"/>
          </a:xfrm>
          <a:prstGeom prst="rect">
            <a:avLst/>
          </a:prstGeom>
        </p:spPr>
      </p:pic>
    </p:spTree>
    <p:extLst>
      <p:ext uri="{BB962C8B-B14F-4D97-AF65-F5344CB8AC3E}">
        <p14:creationId xmlns:p14="http://schemas.microsoft.com/office/powerpoint/2010/main" val="1447927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p:cNvSpPr>
          <p:nvPr/>
        </p:nvSpPr>
        <p:spPr bwMode="auto">
          <a:xfrm>
            <a:off x="819151" y="1123952"/>
            <a:ext cx="10210800" cy="1619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a:ea typeface="ＭＳ Ｐゴシック" charset="-128"/>
                <a:cs typeface="Courier"/>
                <a:sym typeface="Courier New Bold" charset="0"/>
              </a:rPr>
              <a:t>&lt;p&gt;&lt;label for="inp08"&gt;Tell us about yourself:&lt;</a:t>
            </a:r>
            <a:r>
              <a:rPr lang="en-US" altLang="en-US" sz="2100" dirty="0" err="1">
                <a:solidFill>
                  <a:srgbClr val="FFFF00"/>
                </a:solidFill>
                <a:latin typeface="Courier"/>
                <a:ea typeface="ＭＳ Ｐゴシック" charset="-128"/>
                <a:cs typeface="Courier"/>
                <a:sym typeface="Courier New Bold" charset="0"/>
              </a:rPr>
              <a:t>br</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FFFF00"/>
                </a:solidFill>
                <a:latin typeface="Courier"/>
                <a:ea typeface="ＭＳ Ｐゴシック" charset="-128"/>
                <a:cs typeface="Courier"/>
                <a:sym typeface="Courier New Bold" charset="0"/>
              </a:rPr>
              <a:t>  &lt;</a:t>
            </a:r>
            <a:r>
              <a:rPr lang="en-US" altLang="en-US" sz="2100" dirty="0" err="1">
                <a:solidFill>
                  <a:srgbClr val="FFFF00"/>
                </a:solidFill>
                <a:latin typeface="Courier"/>
                <a:ea typeface="ＭＳ Ｐゴシック" charset="-128"/>
                <a:cs typeface="Courier"/>
                <a:sym typeface="Courier New Bold" charset="0"/>
              </a:rPr>
              <a:t>textarea</a:t>
            </a:r>
            <a:r>
              <a:rPr lang="en-US" altLang="en-US" sz="2100" dirty="0">
                <a:solidFill>
                  <a:srgbClr val="FFFF00"/>
                </a:solidFill>
                <a:latin typeface="Courier"/>
                <a:ea typeface="ＭＳ Ｐゴシック" charset="-128"/>
                <a:cs typeface="Courier"/>
                <a:sym typeface="Courier New Bold" charset="0"/>
              </a:rPr>
              <a:t> rows="10" cols="40" id="inp08" name="</a:t>
            </a:r>
            <a:r>
              <a:rPr lang="en-US" altLang="en-US" sz="2100" dirty="0">
                <a:solidFill>
                  <a:srgbClr val="FF00FF"/>
                </a:solidFill>
                <a:latin typeface="Courier"/>
                <a:ea typeface="ＭＳ Ｐゴシック" charset="-128"/>
                <a:cs typeface="Courier"/>
                <a:sym typeface="Courier New Bold" charset="0"/>
              </a:rPr>
              <a:t>about</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00FF00"/>
                </a:solidFill>
                <a:latin typeface="Courier"/>
                <a:ea typeface="ＭＳ Ｐゴシック" charset="-128"/>
                <a:cs typeface="Courier"/>
                <a:sym typeface="Courier New Bold" charset="0"/>
              </a:rPr>
              <a:t>    I love building web sites in PHP and MySQL.</a:t>
            </a:r>
          </a:p>
          <a:p>
            <a:pPr eaLnBrk="1" hangingPunct="1">
              <a:defRPr/>
            </a:pPr>
            <a:r>
              <a:rPr lang="en-US" altLang="en-US" sz="2100" dirty="0">
                <a:solidFill>
                  <a:srgbClr val="FFFF00"/>
                </a:solidFill>
                <a:latin typeface="Courier"/>
                <a:ea typeface="ＭＳ Ｐゴシック" charset="-128"/>
                <a:cs typeface="Courier"/>
                <a:sym typeface="Courier New Bold" charset="0"/>
              </a:rPr>
              <a:t>  &lt;/</a:t>
            </a:r>
            <a:r>
              <a:rPr lang="en-US" altLang="en-US" sz="2100" dirty="0" err="1">
                <a:solidFill>
                  <a:srgbClr val="FFFF00"/>
                </a:solidFill>
                <a:latin typeface="Courier"/>
                <a:ea typeface="ＭＳ Ｐゴシック" charset="-128"/>
                <a:cs typeface="Courier"/>
                <a:sym typeface="Courier New Bold" charset="0"/>
              </a:rPr>
              <a:t>textarea</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FFFF00"/>
                </a:solidFill>
                <a:latin typeface="Courier"/>
                <a:ea typeface="ＭＳ Ｐゴシック" charset="-128"/>
                <a:cs typeface="Courier"/>
                <a:sym typeface="Courier New Bold" charset="0"/>
              </a:rPr>
              <a:t>&lt;/p&gt;</a:t>
            </a:r>
          </a:p>
        </p:txBody>
      </p:sp>
      <p:sp>
        <p:nvSpPr>
          <p:cNvPr id="7" name="Rectangle 6"/>
          <p:cNvSpPr/>
          <p:nvPr/>
        </p:nvSpPr>
        <p:spPr>
          <a:xfrm>
            <a:off x="6853526" y="3241120"/>
            <a:ext cx="4652963" cy="2677656"/>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about</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I love building web sites in Django and MySQL. </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err="1">
                <a:solidFill>
                  <a:srgbClr val="00FDFF"/>
                </a:solidFill>
                <a:latin typeface="Courier" charset="0"/>
                <a:ea typeface="Courier" charset="0"/>
                <a:cs typeface="Courier" charset="0"/>
              </a:rPr>
              <a:t>dopost</a:t>
            </a:r>
            <a:r>
              <a:rPr lang="en-US" sz="2400" dirty="0">
                <a:solidFill>
                  <a:srgbClr val="00FDFF"/>
                </a:solidFill>
                <a:latin typeface="Courier" charset="0"/>
                <a:ea typeface="Courier" charset="0"/>
                <a:cs typeface="Courier" charset="0"/>
              </a:rPr>
              <a:t>=Submit</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58333" b="13125"/>
          <a:stretch/>
        </p:blipFill>
        <p:spPr>
          <a:xfrm>
            <a:off x="319089" y="3000375"/>
            <a:ext cx="6220112" cy="3159146"/>
          </a:xfrm>
          <a:prstGeom prst="rect">
            <a:avLst/>
          </a:prstGeom>
        </p:spPr>
      </p:pic>
      <p:sp>
        <p:nvSpPr>
          <p:cNvPr id="9" name="Rectangle 3"/>
          <p:cNvSpPr>
            <a:spLocks/>
          </p:cNvSpPr>
          <p:nvPr/>
        </p:nvSpPr>
        <p:spPr bwMode="auto">
          <a:xfrm>
            <a:off x="4300821" y="551006"/>
            <a:ext cx="754052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1167689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9161" y="1364813"/>
            <a:ext cx="10310813" cy="1323439"/>
          </a:xfrm>
          <a:prstGeom prst="rect">
            <a:avLst/>
          </a:prstGeom>
        </p:spPr>
        <p:txBody>
          <a:bodyPr wrap="square">
            <a:spAutoFit/>
          </a:bodyPr>
          <a:lstStyle/>
          <a:p>
            <a:r>
              <a:rPr lang="en-US" sz="2000" dirty="0" smtClean="0">
                <a:solidFill>
                  <a:srgbClr val="FFFF00"/>
                </a:solidFill>
                <a:latin typeface="Courier" charset="0"/>
                <a:ea typeface="Courier" charset="0"/>
                <a:cs typeface="Courier" charset="0"/>
              </a:rPr>
              <a:t>&lt;</a:t>
            </a:r>
            <a:r>
              <a:rPr lang="en-US" sz="2000" dirty="0">
                <a:solidFill>
                  <a:srgbClr val="FFFF00"/>
                </a:solidFill>
                <a:latin typeface="Courier" charset="0"/>
                <a:ea typeface="Courier" charset="0"/>
                <a:cs typeface="Courier" charset="0"/>
              </a:rPr>
              <a:t>input type="submit" name="</a:t>
            </a:r>
            <a:r>
              <a:rPr lang="en-US" sz="2000" dirty="0" err="1">
                <a:solidFill>
                  <a:srgbClr val="FF40FF"/>
                </a:solidFill>
                <a:latin typeface="Courier" charset="0"/>
                <a:ea typeface="Courier" charset="0"/>
                <a:cs typeface="Courier" charset="0"/>
              </a:rPr>
              <a:t>dopost</a:t>
            </a:r>
            <a:r>
              <a:rPr lang="en-US" sz="2000" dirty="0">
                <a:solidFill>
                  <a:srgbClr val="FFFF00"/>
                </a:solidFill>
                <a:latin typeface="Courier" charset="0"/>
                <a:ea typeface="Courier" charset="0"/>
                <a:cs typeface="Courier" charset="0"/>
              </a:rPr>
              <a:t>" value="</a:t>
            </a:r>
            <a:r>
              <a:rPr lang="en-US" sz="2000" dirty="0">
                <a:solidFill>
                  <a:srgbClr val="00FF00"/>
                </a:solidFill>
                <a:latin typeface="Courier" charset="0"/>
                <a:ea typeface="Courier" charset="0"/>
                <a:cs typeface="Courier" charset="0"/>
              </a:rPr>
              <a:t>Submit</a:t>
            </a:r>
            <a:r>
              <a:rPr lang="en-US" sz="2000" dirty="0">
                <a:solidFill>
                  <a:srgbClr val="FFFF00"/>
                </a:solidFill>
                <a:latin typeface="Courier" charset="0"/>
                <a:ea typeface="Courier" charset="0"/>
                <a:cs typeface="Courier" charset="0"/>
              </a:rPr>
              <a:t>"/&gt;</a:t>
            </a:r>
          </a:p>
          <a:p>
            <a:r>
              <a:rPr lang="en-US" sz="2000" dirty="0" smtClean="0">
                <a:solidFill>
                  <a:srgbClr val="FFFF00"/>
                </a:solidFill>
                <a:latin typeface="Courier" charset="0"/>
                <a:ea typeface="Courier" charset="0"/>
                <a:cs typeface="Courier" charset="0"/>
              </a:rPr>
              <a:t>&lt;</a:t>
            </a:r>
            <a:r>
              <a:rPr lang="en-US" sz="2000" dirty="0">
                <a:solidFill>
                  <a:srgbClr val="FFFF00"/>
                </a:solidFill>
                <a:latin typeface="Courier" charset="0"/>
                <a:ea typeface="Courier" charset="0"/>
                <a:cs typeface="Courier" charset="0"/>
              </a:rPr>
              <a:t>input type="button"</a:t>
            </a:r>
          </a:p>
          <a:p>
            <a:r>
              <a:rPr lang="en-US" sz="2000" dirty="0" smtClean="0">
                <a:solidFill>
                  <a:srgbClr val="FFFF00"/>
                </a:solidFill>
                <a:latin typeface="Courier" charset="0"/>
                <a:ea typeface="Courier" charset="0"/>
                <a:cs typeface="Courier" charset="0"/>
              </a:rPr>
              <a:t>  </a:t>
            </a:r>
            <a:r>
              <a:rPr lang="en-US" sz="2000" dirty="0" err="1">
                <a:solidFill>
                  <a:srgbClr val="FF7F00"/>
                </a:solidFill>
                <a:latin typeface="Courier" charset="0"/>
                <a:ea typeface="Courier" charset="0"/>
                <a:cs typeface="Courier" charset="0"/>
              </a:rPr>
              <a:t>onclick</a:t>
            </a:r>
            <a:r>
              <a:rPr lang="en-US" sz="2000" dirty="0">
                <a:solidFill>
                  <a:srgbClr val="FF7F00"/>
                </a:solidFill>
                <a:latin typeface="Courier" charset="0"/>
                <a:ea typeface="Courier" charset="0"/>
                <a:cs typeface="Courier" charset="0"/>
              </a:rPr>
              <a:t>="</a:t>
            </a:r>
            <a:r>
              <a:rPr lang="en-US" sz="2000" dirty="0" err="1">
                <a:solidFill>
                  <a:srgbClr val="FF7F00"/>
                </a:solidFill>
                <a:latin typeface="Courier" charset="0"/>
                <a:ea typeface="Courier" charset="0"/>
                <a:cs typeface="Courier" charset="0"/>
              </a:rPr>
              <a:t>location.href</a:t>
            </a:r>
            <a:r>
              <a:rPr lang="en-US" sz="2000" dirty="0">
                <a:solidFill>
                  <a:srgbClr val="FF7F00"/>
                </a:solidFill>
                <a:latin typeface="Courier" charset="0"/>
                <a:ea typeface="Courier" charset="0"/>
                <a:cs typeface="Courier" charset="0"/>
              </a:rPr>
              <a:t>='http://www.dj4e.com/'; return false;"</a:t>
            </a:r>
          </a:p>
          <a:p>
            <a:r>
              <a:rPr lang="en-US" sz="2000" dirty="0" smtClean="0">
                <a:solidFill>
                  <a:srgbClr val="FFFF00"/>
                </a:solidFill>
                <a:latin typeface="Courier" charset="0"/>
                <a:ea typeface="Courier" charset="0"/>
                <a:cs typeface="Courier" charset="0"/>
              </a:rPr>
              <a:t>  value</a:t>
            </a:r>
            <a:r>
              <a:rPr lang="en-US" sz="2000" dirty="0">
                <a:solidFill>
                  <a:srgbClr val="FFFF00"/>
                </a:solidFill>
                <a:latin typeface="Courier" charset="0"/>
                <a:ea typeface="Courier" charset="0"/>
                <a:cs typeface="Courier" charset="0"/>
              </a:rPr>
              <a:t>="Escape</a:t>
            </a:r>
            <a:r>
              <a:rPr lang="en-US" sz="2000" dirty="0" smtClean="0">
                <a:solidFill>
                  <a:srgbClr val="FFFF00"/>
                </a:solidFill>
                <a:latin typeface="Courier" charset="0"/>
                <a:ea typeface="Courier" charset="0"/>
                <a:cs typeface="Courier" charset="0"/>
              </a:rPr>
              <a:t>"&gt;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2292" b="9583"/>
          <a:stretch/>
        </p:blipFill>
        <p:spPr>
          <a:xfrm>
            <a:off x="551019" y="2993449"/>
            <a:ext cx="5523549" cy="2764413"/>
          </a:xfrm>
          <a:prstGeom prst="rect">
            <a:avLst/>
          </a:prstGeom>
        </p:spPr>
      </p:pic>
      <p:sp>
        <p:nvSpPr>
          <p:cNvPr id="6" name="Rectangle 5"/>
          <p:cNvSpPr/>
          <p:nvPr/>
        </p:nvSpPr>
        <p:spPr>
          <a:xfrm>
            <a:off x="6853526" y="3241120"/>
            <a:ext cx="4652963" cy="2677656"/>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about=I love building web sites in Django and MySQL. </a:t>
            </a:r>
            <a:br>
              <a:rPr lang="en-US" sz="2400" dirty="0">
                <a:solidFill>
                  <a:srgbClr val="00FDFF"/>
                </a:solidFill>
                <a:latin typeface="Courier" charset="0"/>
                <a:ea typeface="Courier" charset="0"/>
                <a:cs typeface="Courier" charset="0"/>
              </a:rPr>
            </a:br>
            <a:r>
              <a:rPr lang="en-US" sz="2400" dirty="0" err="1">
                <a:solidFill>
                  <a:srgbClr val="FF40FF"/>
                </a:solidFill>
                <a:latin typeface="Courier" charset="0"/>
                <a:ea typeface="Courier" charset="0"/>
                <a:cs typeface="Courier" charset="0"/>
              </a:rPr>
              <a:t>dopost</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Submit</a:t>
            </a:r>
          </a:p>
        </p:txBody>
      </p:sp>
      <p:sp>
        <p:nvSpPr>
          <p:cNvPr id="8" name="Rectangle 3"/>
          <p:cNvSpPr>
            <a:spLocks/>
          </p:cNvSpPr>
          <p:nvPr/>
        </p:nvSpPr>
        <p:spPr bwMode="auto">
          <a:xfrm>
            <a:off x="4300821" y="551006"/>
            <a:ext cx="754052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41824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p:txBody>
          <a:bodyPr/>
          <a:lstStyle/>
          <a:p>
            <a:pPr eaLnBrk="1" hangingPunct="1"/>
            <a:r>
              <a:rPr lang="en-US" altLang="x-none" sz="5600">
                <a:solidFill>
                  <a:srgbClr val="FFCC66"/>
                </a:solidFill>
              </a:rPr>
              <a:t>HTML5 Input Types</a:t>
            </a:r>
          </a:p>
        </p:txBody>
      </p:sp>
      <p:sp>
        <p:nvSpPr>
          <p:cNvPr id="40962" name="Rectangle 2"/>
          <p:cNvSpPr>
            <a:spLocks noGrp="1" noChangeArrowheads="1"/>
          </p:cNvSpPr>
          <p:nvPr>
            <p:ph idx="1"/>
          </p:nvPr>
        </p:nvSpPr>
        <p:spPr>
          <a:xfrm>
            <a:off x="838200" y="1825625"/>
            <a:ext cx="10515600" cy="3160713"/>
          </a:xfrm>
        </p:spPr>
        <p:txBody>
          <a:bodyPr/>
          <a:lstStyle/>
          <a:p>
            <a:pPr marL="827597"/>
            <a:r>
              <a:rPr lang="en-US" altLang="x-none" dirty="0" smtClean="0"/>
              <a:t>HTML5 defined new input types</a:t>
            </a:r>
          </a:p>
          <a:p>
            <a:pPr marL="827597"/>
            <a:r>
              <a:rPr lang="en-US" altLang="x-none" dirty="0" smtClean="0"/>
              <a:t>Not all browsers support all input types</a:t>
            </a:r>
          </a:p>
          <a:p>
            <a:pPr marL="827597"/>
            <a:r>
              <a:rPr lang="en-US" altLang="x-none" dirty="0" smtClean="0"/>
              <a:t>They fall back to type="text"</a:t>
            </a:r>
            <a:endParaRPr lang="en-US" altLang="x-none" dirty="0"/>
          </a:p>
        </p:txBody>
      </p:sp>
      <p:sp>
        <p:nvSpPr>
          <p:cNvPr id="2" name="TextBox 1"/>
          <p:cNvSpPr txBox="1"/>
          <p:nvPr/>
        </p:nvSpPr>
        <p:spPr>
          <a:xfrm>
            <a:off x="1000127" y="4170730"/>
            <a:ext cx="9586911" cy="1631216"/>
          </a:xfrm>
          <a:prstGeom prst="rect">
            <a:avLst/>
          </a:prstGeom>
          <a:noFill/>
        </p:spPr>
        <p:txBody>
          <a:bodyPr wrap="square" rtlCol="0">
            <a:spAutoFit/>
          </a:bodyPr>
          <a:lstStyle/>
          <a:p>
            <a:r>
              <a:rPr lang="en-US" altLang="x-none" sz="2000" dirty="0">
                <a:solidFill>
                  <a:srgbClr val="FFFF00"/>
                </a:solidFill>
                <a:latin typeface="Courier" charset="0"/>
                <a:ea typeface="Courier" charset="0"/>
                <a:cs typeface="Courier" charset="0"/>
              </a:rPr>
              <a:t>https</a:t>
            </a:r>
            <a:r>
              <a:rPr lang="en-US" altLang="x-none" sz="2000">
                <a:solidFill>
                  <a:srgbClr val="FFFF00"/>
                </a:solidFill>
                <a:latin typeface="Courier" charset="0"/>
                <a:ea typeface="Courier" charset="0"/>
                <a:cs typeface="Courier" charset="0"/>
              </a:rPr>
              <a:t>://</a:t>
            </a:r>
            <a:r>
              <a:rPr lang="en-US" altLang="x-none" sz="2000" smtClean="0">
                <a:solidFill>
                  <a:srgbClr val="FFFF00"/>
                </a:solidFill>
                <a:latin typeface="Courier" charset="0"/>
                <a:ea typeface="Courier" charset="0"/>
                <a:cs typeface="Courier" charset="0"/>
              </a:rPr>
              <a:t>samples.dj4e.com/</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/html5</a:t>
            </a:r>
          </a:p>
          <a:p>
            <a:endParaRPr lang="en-US" altLang="x-none" sz="2000" dirty="0" smtClean="0">
              <a:solidFill>
                <a:srgbClr val="FFFF00"/>
              </a:solidFill>
              <a:latin typeface="Courier" charset="0"/>
              <a:ea typeface="Courier" charset="0"/>
              <a:cs typeface="Courier" charset="0"/>
            </a:endParaRPr>
          </a:p>
          <a:p>
            <a:r>
              <a:rPr lang="en-US" altLang="x-none" sz="2000" dirty="0" smtClean="0">
                <a:solidFill>
                  <a:srgbClr val="FFFF00"/>
                </a:solidFill>
                <a:latin typeface="Courier" charset="0"/>
                <a:ea typeface="Courier" charset="0"/>
                <a:cs typeface="Courier" charset="0"/>
              </a:rPr>
              <a:t>dj4e-samples/</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/templates/</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/html5.html</a:t>
            </a:r>
          </a:p>
          <a:p>
            <a:endParaRPr lang="en-US" altLang="x-none" sz="2000" dirty="0" smtClean="0">
              <a:solidFill>
                <a:srgbClr val="FFFF00"/>
              </a:solidFill>
              <a:latin typeface="Courier" charset="0"/>
              <a:ea typeface="Courier" charset="0"/>
              <a:cs typeface="Courier" charset="0"/>
            </a:endParaRPr>
          </a:p>
          <a:p>
            <a:r>
              <a:rPr lang="en-US" altLang="x-none" sz="2000" dirty="0" smtClean="0">
                <a:solidFill>
                  <a:srgbClr val="FFFF00"/>
                </a:solidFill>
                <a:latin typeface="Courier" charset="0"/>
                <a:ea typeface="Courier" charset="0"/>
                <a:cs typeface="Courier" charset="0"/>
              </a:rPr>
              <a:t>http</a:t>
            </a:r>
            <a:r>
              <a:rPr lang="en-US" altLang="x-none" sz="2000" dirty="0">
                <a:solidFill>
                  <a:srgbClr val="FFFF00"/>
                </a:solidFill>
                <a:latin typeface="Courier" charset="0"/>
                <a:ea typeface="Courier" charset="0"/>
                <a:cs typeface="Courier" charset="0"/>
              </a:rPr>
              <a:t>://</a:t>
            </a:r>
            <a:r>
              <a:rPr lang="en-US" altLang="x-none" sz="2000" dirty="0" smtClean="0">
                <a:solidFill>
                  <a:srgbClr val="FFFF00"/>
                </a:solidFill>
                <a:latin typeface="Courier" charset="0"/>
                <a:ea typeface="Courier" charset="0"/>
                <a:cs typeface="Courier" charset="0"/>
              </a:rPr>
              <a:t>www.w3schools.com/html/html5_form_input_types.asp</a:t>
            </a:r>
            <a:endParaRPr lang="en-US" altLang="x-none" sz="2000"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848908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p:cNvSpPr>
          <p:nvPr/>
        </p:nvSpPr>
        <p:spPr bwMode="auto">
          <a:xfrm>
            <a:off x="266700" y="381001"/>
            <a:ext cx="11430000" cy="4163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867" dirty="0">
                <a:solidFill>
                  <a:srgbClr val="FFFF00"/>
                </a:solidFill>
                <a:latin typeface="Courier" charset="0"/>
                <a:ea typeface="ＭＳ Ｐゴシック" charset="-128"/>
                <a:sym typeface="Courier New Bold" charset="0"/>
              </a:rPr>
              <a:t>Select your favorite color: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color</a:t>
            </a:r>
            <a:r>
              <a:rPr lang="en-US" altLang="x-none" sz="1867" dirty="0">
                <a:solidFill>
                  <a:srgbClr val="FFFF00"/>
                </a:solidFill>
                <a:latin typeface="Courier" charset="0"/>
                <a:ea typeface="ＭＳ Ｐゴシック" charset="-128"/>
                <a:sym typeface="Courier New Bold" charset="0"/>
              </a:rPr>
              <a:t>" name="</a:t>
            </a:r>
            <a:r>
              <a:rPr lang="en-US" altLang="x-none" sz="1867" dirty="0" err="1">
                <a:solidFill>
                  <a:srgbClr val="FFFF00"/>
                </a:solidFill>
                <a:latin typeface="Courier" charset="0"/>
                <a:ea typeface="ＭＳ Ｐゴシック" charset="-128"/>
                <a:sym typeface="Courier New Bold" charset="0"/>
              </a:rPr>
              <a:t>favcolor</a:t>
            </a:r>
            <a:r>
              <a:rPr lang="en-US" altLang="x-none" sz="1867" dirty="0">
                <a:solidFill>
                  <a:srgbClr val="FFFF00"/>
                </a:solidFill>
                <a:latin typeface="Courier" charset="0"/>
                <a:ea typeface="ＭＳ Ｐゴシック" charset="-128"/>
                <a:sym typeface="Courier New Bold" charset="0"/>
              </a:rPr>
              <a:t>" value="#0000ff"&gt;&lt;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Birthday: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date</a:t>
            </a:r>
            <a:r>
              <a:rPr lang="en-US" altLang="x-none" sz="1867" dirty="0">
                <a:solidFill>
                  <a:srgbClr val="FFFF00"/>
                </a:solidFill>
                <a:latin typeface="Courier" charset="0"/>
                <a:ea typeface="ＭＳ Ｐゴシック" charset="-128"/>
                <a:sym typeface="Courier New Bold" charset="0"/>
              </a:rPr>
              <a:t>" name="</a:t>
            </a:r>
            <a:r>
              <a:rPr lang="en-US" altLang="x-none" sz="1867" dirty="0" err="1">
                <a:solidFill>
                  <a:srgbClr val="FFFF00"/>
                </a:solidFill>
                <a:latin typeface="Courier" charset="0"/>
                <a:ea typeface="ＭＳ Ｐゴシック" charset="-128"/>
                <a:sym typeface="Courier New Bold" charset="0"/>
              </a:rPr>
              <a:t>bday</a:t>
            </a:r>
            <a:r>
              <a:rPr lang="en-US" altLang="x-none" sz="1867" dirty="0">
                <a:solidFill>
                  <a:srgbClr val="FFFF00"/>
                </a:solidFill>
                <a:latin typeface="Courier" charset="0"/>
                <a:ea typeface="ＭＳ Ｐゴシック" charset="-128"/>
                <a:sym typeface="Courier New Bold" charset="0"/>
              </a:rPr>
              <a:t>" value="</a:t>
            </a:r>
            <a:r>
              <a:rPr lang="en-US" altLang="x-none" sz="1867" dirty="0" smtClean="0">
                <a:solidFill>
                  <a:srgbClr val="FFFF00"/>
                </a:solidFill>
                <a:latin typeface="Courier" charset="0"/>
                <a:ea typeface="ＭＳ Ｐゴシック" charset="-128"/>
                <a:sym typeface="Courier New Bold" charset="0"/>
              </a:rPr>
              <a:t>2003-09-02</a:t>
            </a:r>
            <a:r>
              <a:rPr lang="en-US" altLang="x-none" sz="1867" dirty="0">
                <a:solidFill>
                  <a:srgbClr val="FFFF00"/>
                </a:solidFill>
                <a:latin typeface="Courier" charset="0"/>
                <a:ea typeface="ＭＳ Ｐゴシック" charset="-128"/>
                <a:sym typeface="Courier New Bold" charset="0"/>
              </a:rPr>
              <a:t>"&gt;&lt;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E-mail: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email</a:t>
            </a:r>
            <a:r>
              <a:rPr lang="en-US" altLang="x-none" sz="1867" dirty="0">
                <a:solidFill>
                  <a:srgbClr val="FFFF00"/>
                </a:solidFill>
                <a:latin typeface="Courier" charset="0"/>
                <a:ea typeface="ＭＳ Ｐゴシック" charset="-128"/>
                <a:sym typeface="Courier New Bold" charset="0"/>
              </a:rPr>
              <a:t>" name="email"&gt;&lt;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Quantity (between 1 and 5):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number</a:t>
            </a:r>
            <a:r>
              <a:rPr lang="en-US" altLang="x-none" sz="1867" dirty="0">
                <a:solidFill>
                  <a:srgbClr val="FFFF00"/>
                </a:solidFill>
                <a:latin typeface="Courier" charset="0"/>
                <a:ea typeface="ＭＳ Ｐゴシック" charset="-128"/>
                <a:sym typeface="Courier New Bold" charset="0"/>
              </a:rPr>
              <a:t>" name="quantity" </a:t>
            </a:r>
          </a:p>
          <a:p>
            <a:pPr eaLnBrk="1" hangingPunct="1"/>
            <a:r>
              <a:rPr lang="en-US" altLang="x-none" sz="1867" dirty="0">
                <a:solidFill>
                  <a:srgbClr val="FFFF00"/>
                </a:solidFill>
                <a:latin typeface="Courier" charset="0"/>
                <a:ea typeface="ＭＳ Ｐゴシック" charset="-128"/>
                <a:sym typeface="Courier New Bold" charset="0"/>
              </a:rPr>
              <a:t>   </a:t>
            </a:r>
            <a:r>
              <a:rPr lang="en-US" altLang="x-none" sz="1867" dirty="0">
                <a:solidFill>
                  <a:srgbClr val="00FFFF"/>
                </a:solidFill>
                <a:latin typeface="Courier" charset="0"/>
                <a:ea typeface="ＭＳ Ｐゴシック" charset="-128"/>
                <a:sym typeface="Courier New Bold" charset="0"/>
              </a:rPr>
              <a:t>min</a:t>
            </a:r>
            <a:r>
              <a:rPr lang="en-US" altLang="x-none" sz="1867" dirty="0">
                <a:solidFill>
                  <a:srgbClr val="FFFF00"/>
                </a:solidFill>
                <a:latin typeface="Courier" charset="0"/>
                <a:ea typeface="ＭＳ Ｐゴシック" charset="-128"/>
                <a:sym typeface="Courier New Bold" charset="0"/>
              </a:rPr>
              <a:t>="1" </a:t>
            </a:r>
            <a:r>
              <a:rPr lang="en-US" altLang="x-none" sz="1867" dirty="0">
                <a:solidFill>
                  <a:srgbClr val="00FFFF"/>
                </a:solidFill>
                <a:latin typeface="Courier" charset="0"/>
                <a:ea typeface="ＭＳ Ｐゴシック" charset="-128"/>
                <a:sym typeface="Courier New Bold" charset="0"/>
              </a:rPr>
              <a:t>max</a:t>
            </a:r>
            <a:r>
              <a:rPr lang="en-US" altLang="x-none" sz="1867" dirty="0">
                <a:solidFill>
                  <a:srgbClr val="FFFF00"/>
                </a:solidFill>
                <a:latin typeface="Courier" charset="0"/>
                <a:ea typeface="ＭＳ Ｐゴシック" charset="-128"/>
                <a:sym typeface="Courier New Bold" charset="0"/>
              </a:rPr>
              <a:t>="5"&gt;&lt;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Add your homepage: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err="1">
                <a:solidFill>
                  <a:srgbClr val="FF00FF"/>
                </a:solidFill>
                <a:latin typeface="Courier" charset="0"/>
                <a:ea typeface="ＭＳ Ｐゴシック" charset="-128"/>
                <a:sym typeface="Courier New Bold" charset="0"/>
              </a:rPr>
              <a:t>url</a:t>
            </a:r>
            <a:r>
              <a:rPr lang="en-US" altLang="x-none" sz="1867" dirty="0">
                <a:solidFill>
                  <a:srgbClr val="FFFF00"/>
                </a:solidFill>
                <a:latin typeface="Courier" charset="0"/>
                <a:ea typeface="ＭＳ Ｐゴシック" charset="-128"/>
                <a:sym typeface="Courier New Bold" charset="0"/>
              </a:rPr>
              <a:t>" name="homepage"&gt;&lt;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Transportation: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flying</a:t>
            </a:r>
            <a:r>
              <a:rPr lang="en-US" altLang="x-none" sz="1867" dirty="0">
                <a:solidFill>
                  <a:srgbClr val="FFFF00"/>
                </a:solidFill>
                <a:latin typeface="Courier" charset="0"/>
                <a:ea typeface="ＭＳ Ｐゴシック" charset="-128"/>
                <a:sym typeface="Courier New Bold" charset="0"/>
              </a:rPr>
              <a:t>" name="saucer"&gt;&lt;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p:txBody>
      </p:sp>
      <p:sp>
        <p:nvSpPr>
          <p:cNvPr id="43010" name="Rectangle 2"/>
          <p:cNvSpPr>
            <a:spLocks/>
          </p:cNvSpPr>
          <p:nvPr/>
        </p:nvSpPr>
        <p:spPr bwMode="auto">
          <a:xfrm>
            <a:off x="795729" y="5701396"/>
            <a:ext cx="5238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800" dirty="0" smtClean="0">
                <a:solidFill>
                  <a:schemeClr val="tx1"/>
                </a:solidFill>
                <a:latin typeface="Courier" charset="0"/>
                <a:ea typeface="Courier" charset="0"/>
                <a:cs typeface="Courier" charset="0"/>
              </a:rPr>
              <a:t>https://samples.dj4e.com/</a:t>
            </a:r>
            <a:r>
              <a:rPr lang="en-US" altLang="x-none" sz="1800" dirty="0" err="1" smtClean="0">
                <a:solidFill>
                  <a:schemeClr val="tx1"/>
                </a:solidFill>
                <a:latin typeface="Courier" charset="0"/>
                <a:ea typeface="Courier" charset="0"/>
                <a:cs typeface="Courier" charset="0"/>
              </a:rPr>
              <a:t>getpost</a:t>
            </a:r>
            <a:r>
              <a:rPr lang="en-US" altLang="x-none" sz="1800" dirty="0" smtClean="0">
                <a:solidFill>
                  <a:schemeClr val="tx1"/>
                </a:solidFill>
                <a:latin typeface="Courier" charset="0"/>
                <a:ea typeface="Courier" charset="0"/>
                <a:cs typeface="Courier" charset="0"/>
              </a:rPr>
              <a:t>/html5</a:t>
            </a:r>
            <a:endParaRPr lang="en-US" altLang="x-none" sz="1800" dirty="0">
              <a:solidFill>
                <a:schemeClr val="tx1"/>
              </a:solidFill>
              <a:latin typeface="Courier" charset="0"/>
              <a:ea typeface="Courier" charset="0"/>
              <a:cs typeface="Courier" charset="0"/>
            </a:endParaRPr>
          </a:p>
        </p:txBody>
      </p:sp>
      <p:sp>
        <p:nvSpPr>
          <p:cNvPr id="6" name="TextBox 5"/>
          <p:cNvSpPr txBox="1">
            <a:spLocks noChangeArrowheads="1"/>
          </p:cNvSpPr>
          <p:nvPr/>
        </p:nvSpPr>
        <p:spPr bwMode="auto">
          <a:xfrm>
            <a:off x="1641798" y="4544485"/>
            <a:ext cx="3546475" cy="66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1867" smtClean="0">
                <a:solidFill>
                  <a:srgbClr val="FF00FF"/>
                </a:solidFill>
              </a:rPr>
              <a:t>In-browser </a:t>
            </a:r>
            <a:r>
              <a:rPr lang="en-US" altLang="en-US" sz="1867" dirty="0" smtClean="0">
                <a:solidFill>
                  <a:srgbClr val="FF00FF"/>
                </a:solidFill>
              </a:rPr>
              <a:t>validation </a:t>
            </a:r>
            <a:r>
              <a:rPr lang="en-US" altLang="en-US" sz="1867" dirty="0">
                <a:solidFill>
                  <a:srgbClr val="FF00FF"/>
                </a:solidFill>
              </a:rPr>
              <a:t>happens when you press submit.</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4791" r="16771"/>
          <a:stretch/>
        </p:blipFill>
        <p:spPr>
          <a:xfrm>
            <a:off x="6563371" y="2060256"/>
            <a:ext cx="4666603" cy="4797744"/>
          </a:xfrm>
          <a:prstGeom prst="rect">
            <a:avLst/>
          </a:prstGeom>
        </p:spPr>
      </p:pic>
    </p:spTree>
    <p:extLst>
      <p:ext uri="{BB962C8B-B14F-4D97-AF65-F5344CB8AC3E}">
        <p14:creationId xmlns:p14="http://schemas.microsoft.com/office/powerpoint/2010/main" val="730352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xmlns=""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966952" y="1204108"/>
            <a:ext cx="2669406" cy="1781175"/>
          </a:xfrm>
        </p:spPr>
        <p:txBody>
          <a:bodyPr>
            <a:normAutofit/>
          </a:bodyPr>
          <a:lstStyle/>
          <a:p>
            <a:r>
              <a:rPr lang="en-US" sz="3200">
                <a:solidFill>
                  <a:srgbClr val="FFFFFF"/>
                </a:solidFill>
              </a:rPr>
              <a:t>Forms gather data and send it to the server</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3790"/>
          <a:stretch/>
        </p:blipFill>
        <p:spPr>
          <a:xfrm>
            <a:off x="4309461" y="1033501"/>
            <a:ext cx="7094538" cy="4267200"/>
          </a:xfrm>
          <a:prstGeom prst="rect">
            <a:avLst/>
          </a:prstGeom>
        </p:spPr>
      </p:pic>
    </p:spTree>
    <p:extLst>
      <p:ext uri="{BB962C8B-B14F-4D97-AF65-F5344CB8AC3E}">
        <p14:creationId xmlns:p14="http://schemas.microsoft.com/office/powerpoint/2010/main" val="8978247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Cross-Site-Request-Forgery (CSRF)</a:t>
            </a:r>
            <a:endParaRPr lang="en-US" dirty="0"/>
          </a:p>
        </p:txBody>
      </p:sp>
      <p:sp>
        <p:nvSpPr>
          <p:cNvPr id="3" name="Text Placeholder 2"/>
          <p:cNvSpPr>
            <a:spLocks noGrp="1"/>
          </p:cNvSpPr>
          <p:nvPr>
            <p:ph type="body" idx="1"/>
          </p:nvPr>
        </p:nvSpPr>
        <p:spPr/>
        <p:txBody>
          <a:bodyPr/>
          <a:lstStyle/>
          <a:p>
            <a:r>
              <a:rPr lang="en-US" dirty="0" smtClean="0">
                <a:solidFill>
                  <a:srgbClr val="FF0000"/>
                </a:solidFill>
              </a:rPr>
              <a:t>Security</a:t>
            </a:r>
            <a:endParaRPr lang="en-US" dirty="0">
              <a:solidFill>
                <a:srgbClr val="FF0000"/>
              </a:solidFill>
            </a:endParaRPr>
          </a:p>
        </p:txBody>
      </p:sp>
    </p:spTree>
    <p:extLst>
      <p:ext uri="{BB962C8B-B14F-4D97-AF65-F5344CB8AC3E}">
        <p14:creationId xmlns:p14="http://schemas.microsoft.com/office/powerpoint/2010/main" val="997226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Attack</a:t>
            </a:r>
            <a:endParaRPr lang="en-US" dirty="0"/>
          </a:p>
        </p:txBody>
      </p:sp>
      <p:sp>
        <p:nvSpPr>
          <p:cNvPr id="5" name="Content Placeholder 4"/>
          <p:cNvSpPr>
            <a:spLocks noGrp="1"/>
          </p:cNvSpPr>
          <p:nvPr>
            <p:ph idx="1"/>
          </p:nvPr>
        </p:nvSpPr>
        <p:spPr/>
        <p:txBody>
          <a:bodyPr>
            <a:normAutofit/>
          </a:bodyPr>
          <a:lstStyle/>
          <a:p>
            <a:r>
              <a:rPr lang="en-US" dirty="0" smtClean="0"/>
              <a:t>A rogue site generates a page that includes form that posts data to a legitimate site where the user is logged in via a session cookie</a:t>
            </a:r>
          </a:p>
          <a:p>
            <a:r>
              <a:rPr lang="en-US" dirty="0" smtClean="0"/>
              <a:t>The form is submitted to the legitimate site and the cookie is included</a:t>
            </a:r>
          </a:p>
          <a:p>
            <a:r>
              <a:rPr lang="en-US" dirty="0" smtClean="0"/>
              <a:t>The legitimate site accepts the request because of the cookie value</a:t>
            </a:r>
          </a:p>
          <a:p>
            <a:endParaRPr lang="en-US" dirty="0"/>
          </a:p>
          <a:p>
            <a:r>
              <a:rPr lang="en-US" dirty="0" smtClean="0"/>
              <a:t>Note that the rogue site does not need to know the cookie value </a:t>
            </a:r>
            <a:r>
              <a:rPr lang="mr-IN" dirty="0" smtClean="0"/>
              <a:t>–</a:t>
            </a:r>
            <a:r>
              <a:rPr lang="en-US" dirty="0" smtClean="0"/>
              <a:t> it just knows that the cookie will be sent on requests to the legitimate site</a:t>
            </a:r>
          </a:p>
        </p:txBody>
      </p:sp>
      <p:sp>
        <p:nvSpPr>
          <p:cNvPr id="6" name="Rectangle 5"/>
          <p:cNvSpPr/>
          <p:nvPr/>
        </p:nvSpPr>
        <p:spPr>
          <a:xfrm>
            <a:off x="5210580" y="5616060"/>
            <a:ext cx="6143220" cy="400110"/>
          </a:xfrm>
          <a:prstGeom prst="rect">
            <a:avLst/>
          </a:prstGeom>
        </p:spPr>
        <p:txBody>
          <a:bodyPr wrap="none">
            <a:spAutoFit/>
          </a:bodyPr>
          <a:lstStyle/>
          <a:p>
            <a:r>
              <a:rPr lang="en-US" sz="2000" dirty="0">
                <a:solidFill>
                  <a:srgbClr val="FFFF00"/>
                </a:solidFill>
              </a:rPr>
              <a:t>https://</a:t>
            </a:r>
            <a:r>
              <a:rPr lang="en-US" sz="2000" dirty="0" err="1">
                <a:solidFill>
                  <a:srgbClr val="FFFF00"/>
                </a:solidFill>
              </a:rPr>
              <a:t>en.wikipedia.org</a:t>
            </a:r>
            <a:r>
              <a:rPr lang="en-US" sz="2000" dirty="0">
                <a:solidFill>
                  <a:srgbClr val="FFFF00"/>
                </a:solidFill>
              </a:rPr>
              <a:t>/wiki/Cross-</a:t>
            </a:r>
            <a:r>
              <a:rPr lang="en-US" sz="2000" dirty="0" err="1">
                <a:solidFill>
                  <a:srgbClr val="FFFF00"/>
                </a:solidFill>
              </a:rPr>
              <a:t>site_request_forgery</a:t>
            </a:r>
            <a:endParaRPr lang="en-US" sz="2000" dirty="0">
              <a:solidFill>
                <a:srgbClr val="FFFF00"/>
              </a:solidFill>
            </a:endParaRPr>
          </a:p>
        </p:txBody>
      </p:sp>
    </p:spTree>
    <p:extLst>
      <p:ext uri="{BB962C8B-B14F-4D97-AF65-F5344CB8AC3E}">
        <p14:creationId xmlns:p14="http://schemas.microsoft.com/office/powerpoint/2010/main" val="2911599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Defense</a:t>
            </a:r>
            <a:endParaRPr lang="en-US" dirty="0"/>
          </a:p>
        </p:txBody>
      </p:sp>
      <p:sp>
        <p:nvSpPr>
          <p:cNvPr id="5" name="Content Placeholder 4"/>
          <p:cNvSpPr>
            <a:spLocks noGrp="1"/>
          </p:cNvSpPr>
          <p:nvPr>
            <p:ph idx="1"/>
          </p:nvPr>
        </p:nvSpPr>
        <p:spPr/>
        <p:txBody>
          <a:bodyPr/>
          <a:lstStyle/>
          <a:p>
            <a:r>
              <a:rPr lang="en-US" dirty="0" smtClean="0"/>
              <a:t>The legitimate site chooses a large random number (the CSRF Token) and puts it in the session</a:t>
            </a:r>
          </a:p>
          <a:p>
            <a:r>
              <a:rPr lang="en-US" dirty="0" smtClean="0"/>
              <a:t>When the legitimate site generates a POST form, it includes the CSRF Token as a hidden input field</a:t>
            </a:r>
          </a:p>
          <a:p>
            <a:r>
              <a:rPr lang="en-US" dirty="0" smtClean="0"/>
              <a:t>When the form is submitted the CSRF Token is sent as well as the cookie</a:t>
            </a:r>
          </a:p>
          <a:p>
            <a:r>
              <a:rPr lang="en-US" dirty="0" smtClean="0"/>
              <a:t>The site looks up the session and rejects the request if the incoming CSRF Token does not match the session's CSRF Token</a:t>
            </a:r>
          </a:p>
          <a:p>
            <a:pPr lvl="1"/>
            <a:endParaRPr lang="en-US" dirty="0"/>
          </a:p>
        </p:txBody>
      </p:sp>
      <p:sp>
        <p:nvSpPr>
          <p:cNvPr id="6" name="Rectangle 5"/>
          <p:cNvSpPr/>
          <p:nvPr/>
        </p:nvSpPr>
        <p:spPr>
          <a:xfrm>
            <a:off x="5210580" y="5616060"/>
            <a:ext cx="6143220" cy="400110"/>
          </a:xfrm>
          <a:prstGeom prst="rect">
            <a:avLst/>
          </a:prstGeom>
        </p:spPr>
        <p:txBody>
          <a:bodyPr wrap="none">
            <a:spAutoFit/>
          </a:bodyPr>
          <a:lstStyle/>
          <a:p>
            <a:r>
              <a:rPr lang="en-US" sz="2000" dirty="0">
                <a:solidFill>
                  <a:srgbClr val="FFFF00"/>
                </a:solidFill>
              </a:rPr>
              <a:t>https://</a:t>
            </a:r>
            <a:r>
              <a:rPr lang="en-US" sz="2000" dirty="0" err="1">
                <a:solidFill>
                  <a:srgbClr val="FFFF00"/>
                </a:solidFill>
              </a:rPr>
              <a:t>en.wikipedia.org</a:t>
            </a:r>
            <a:r>
              <a:rPr lang="en-US" sz="2000" dirty="0">
                <a:solidFill>
                  <a:srgbClr val="FFFF00"/>
                </a:solidFill>
              </a:rPr>
              <a:t>/wiki/Cross-</a:t>
            </a:r>
            <a:r>
              <a:rPr lang="en-US" sz="2000" dirty="0" err="1">
                <a:solidFill>
                  <a:srgbClr val="FFFF00"/>
                </a:solidFill>
              </a:rPr>
              <a:t>site_request_forgery</a:t>
            </a:r>
            <a:endParaRPr lang="en-US" sz="2000" dirty="0">
              <a:solidFill>
                <a:srgbClr val="FFFF00"/>
              </a:solidFill>
            </a:endParaRPr>
          </a:p>
        </p:txBody>
      </p:sp>
    </p:spTree>
    <p:extLst>
      <p:ext uri="{BB962C8B-B14F-4D97-AF65-F5344CB8AC3E}">
        <p14:creationId xmlns:p14="http://schemas.microsoft.com/office/powerpoint/2010/main" val="3067454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Scenario: Time to Change a Student Grade</a:t>
            </a:r>
            <a:endParaRPr lang="en-US" dirty="0"/>
          </a:p>
        </p:txBody>
      </p:sp>
      <p:sp>
        <p:nvSpPr>
          <p:cNvPr id="6" name="Rectangle 5"/>
          <p:cNvSpPr/>
          <p:nvPr/>
        </p:nvSpPr>
        <p:spPr>
          <a:xfrm>
            <a:off x="531690" y="1885954"/>
            <a:ext cx="4712292" cy="4443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1690688"/>
            <a:ext cx="1680371" cy="463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463851" cy="1754326"/>
          </a:xfrm>
          <a:prstGeom prst="rect">
            <a:avLst/>
          </a:prstGeom>
          <a:noFill/>
        </p:spPr>
        <p:txBody>
          <a:bodyPr wrap="none" rtlCol="0">
            <a:spAutoFit/>
          </a:bodyPr>
          <a:lstStyle/>
          <a:p>
            <a:r>
              <a:rPr lang="en-US" dirty="0" smtClean="0"/>
              <a:t>&lt;form method="post"</a:t>
            </a:r>
          </a:p>
          <a:p>
            <a:r>
              <a:rPr lang="en-US" dirty="0" smtClean="0"/>
              <a:t>action="https://www.dj4e.com/grades/123"&gt;</a:t>
            </a:r>
          </a:p>
          <a:p>
            <a:r>
              <a:rPr lang="en-US" dirty="0" smtClean="0"/>
              <a:t>&lt;input type="text" name="new-grade</a:t>
            </a:r>
            <a:r>
              <a:rPr lang="en-US" dirty="0"/>
              <a:t>" </a:t>
            </a:r>
            <a:endParaRPr lang="en-US" dirty="0" smtClean="0"/>
          </a:p>
          <a:p>
            <a:r>
              <a:rPr lang="en-US" dirty="0"/>
              <a:t> </a:t>
            </a:r>
            <a:r>
              <a:rPr lang="en-US" dirty="0" smtClean="0"/>
              <a:t>    value</a:t>
            </a:r>
            <a:r>
              <a:rPr lang="en-US" dirty="0"/>
              <a:t>="0.5"&gt; </a:t>
            </a:r>
            <a:endParaRPr lang="en-US" dirty="0" smtClean="0"/>
          </a:p>
          <a:p>
            <a:r>
              <a:rPr lang="en-US" dirty="0" smtClean="0"/>
              <a:t>&lt;input type="submit"&gt;</a:t>
            </a:r>
          </a:p>
          <a:p>
            <a:r>
              <a:rPr lang="en-US" dirty="0" smtClean="0"/>
              <a:t>&lt;/form&gt;</a:t>
            </a:r>
            <a:endParaRPr lang="en-US" dirty="0"/>
          </a:p>
        </p:txBody>
      </p:sp>
      <p:sp>
        <p:nvSpPr>
          <p:cNvPr id="14" name="Rounded Rectangle 13"/>
          <p:cNvSpPr/>
          <p:nvPr/>
        </p:nvSpPr>
        <p:spPr>
          <a:xfrm>
            <a:off x="5715000" y="4397803"/>
            <a:ext cx="2055819" cy="158866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new-grade=0.5</a:t>
            </a:r>
          </a:p>
        </p:txBody>
      </p:sp>
      <p:cxnSp>
        <p:nvCxnSpPr>
          <p:cNvPr id="16" name="Straight Arrow Connector 15"/>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11" idx="1"/>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844923" y="1864963"/>
            <a:ext cx="1795971" cy="646331"/>
          </a:xfrm>
          <a:prstGeom prst="rect">
            <a:avLst/>
          </a:prstGeom>
          <a:noFill/>
        </p:spPr>
        <p:txBody>
          <a:bodyPr wrap="square" rtlCol="0">
            <a:spAutoFit/>
          </a:bodyPr>
          <a:lstStyle/>
          <a:p>
            <a:pPr algn="ctr"/>
            <a:r>
              <a:rPr lang="en-US" dirty="0" smtClean="0"/>
              <a:t>Page produced by legit server.</a:t>
            </a:r>
            <a:endParaRPr lang="en-US" dirty="0"/>
          </a:p>
        </p:txBody>
      </p:sp>
    </p:spTree>
    <p:extLst>
      <p:ext uri="{BB962C8B-B14F-4D97-AF65-F5344CB8AC3E}">
        <p14:creationId xmlns:p14="http://schemas.microsoft.com/office/powerpoint/2010/main" val="12678473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Attack (without CSRF)</a:t>
            </a:r>
            <a:endParaRPr lang="en-US" dirty="0"/>
          </a:p>
        </p:txBody>
      </p:sp>
      <p:sp>
        <p:nvSpPr>
          <p:cNvPr id="6" name="Rectangle 5"/>
          <p:cNvSpPr/>
          <p:nvPr/>
        </p:nvSpPr>
        <p:spPr>
          <a:xfrm>
            <a:off x="531690" y="1885954"/>
            <a:ext cx="4712292" cy="44434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3986212"/>
            <a:ext cx="1680371" cy="2343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1.0</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463851" cy="1754326"/>
          </a:xfrm>
          <a:prstGeom prst="rect">
            <a:avLst/>
          </a:prstGeom>
          <a:noFill/>
        </p:spPr>
        <p:txBody>
          <a:bodyPr wrap="none" rtlCol="0">
            <a:spAutoFit/>
          </a:bodyPr>
          <a:lstStyle/>
          <a:p>
            <a:r>
              <a:rPr lang="en-US" dirty="0" smtClean="0"/>
              <a:t>&lt;form method="post"</a:t>
            </a:r>
          </a:p>
          <a:p>
            <a:r>
              <a:rPr lang="en-US" dirty="0" smtClean="0"/>
              <a:t>action="https://www.dj4e.com/grades/123"&gt;</a:t>
            </a:r>
          </a:p>
          <a:p>
            <a:r>
              <a:rPr lang="en-US" dirty="0" smtClean="0"/>
              <a:t>&lt;input type="text" name="</a:t>
            </a:r>
            <a:r>
              <a:rPr lang="en-US" dirty="0"/>
              <a:t>new-grade" </a:t>
            </a:r>
            <a:endParaRPr lang="en-US" dirty="0" smtClean="0"/>
          </a:p>
          <a:p>
            <a:r>
              <a:rPr lang="en-US" dirty="0"/>
              <a:t> </a:t>
            </a:r>
            <a:r>
              <a:rPr lang="en-US" dirty="0" smtClean="0"/>
              <a:t>  value</a:t>
            </a:r>
            <a:r>
              <a:rPr lang="en-US" dirty="0"/>
              <a:t>="</a:t>
            </a:r>
            <a:r>
              <a:rPr lang="en-US" dirty="0">
                <a:solidFill>
                  <a:srgbClr val="FFFF00"/>
                </a:solidFill>
              </a:rPr>
              <a:t>1.0</a:t>
            </a:r>
            <a:r>
              <a:rPr lang="en-US" dirty="0" smtClean="0"/>
              <a:t>"&gt;</a:t>
            </a:r>
          </a:p>
          <a:p>
            <a:r>
              <a:rPr lang="en-US" dirty="0" smtClean="0"/>
              <a:t>&lt;input type="submit"&gt;</a:t>
            </a:r>
          </a:p>
          <a:p>
            <a:r>
              <a:rPr lang="en-US" dirty="0" smtClean="0"/>
              <a:t>&lt;/form&gt;</a:t>
            </a:r>
            <a:endParaRPr lang="en-US" dirty="0"/>
          </a:p>
        </p:txBody>
      </p:sp>
      <p:sp>
        <p:nvSpPr>
          <p:cNvPr id="14" name="Rounded Rectangle 13"/>
          <p:cNvSpPr/>
          <p:nvPr/>
        </p:nvSpPr>
        <p:spPr>
          <a:xfrm>
            <a:off x="5715000" y="4397803"/>
            <a:ext cx="2055819" cy="158866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a:t>
            </a:r>
            <a:r>
              <a:rPr lang="en-US" dirty="0" smtClean="0">
                <a:solidFill>
                  <a:srgbClr val="FFFF00"/>
                </a:solidFill>
              </a:rPr>
              <a:t>1.0</a:t>
            </a:r>
          </a:p>
        </p:txBody>
      </p:sp>
      <p:cxnSp>
        <p:nvCxnSpPr>
          <p:cNvPr id="16" name="Straight Arrow Connector 15"/>
          <p:cNvCxnSpPr>
            <a:stCxn id="17" idx="1"/>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060338" y="1690687"/>
            <a:ext cx="1680371" cy="18507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mtClean="0"/>
              <a:t>www.csrf.com</a:t>
            </a:r>
            <a:endParaRPr lang="en-US" dirty="0"/>
          </a:p>
        </p:txBody>
      </p:sp>
      <p:cxnSp>
        <p:nvCxnSpPr>
          <p:cNvPr id="19" name="Straight Arrow Connector 18"/>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Lightning Bolt 1"/>
          <p:cNvSpPr/>
          <p:nvPr/>
        </p:nvSpPr>
        <p:spPr>
          <a:xfrm>
            <a:off x="10553621" y="4788355"/>
            <a:ext cx="614372" cy="698628"/>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844923" y="1864963"/>
            <a:ext cx="1795971" cy="646331"/>
          </a:xfrm>
          <a:prstGeom prst="rect">
            <a:avLst/>
          </a:prstGeom>
          <a:noFill/>
        </p:spPr>
        <p:txBody>
          <a:bodyPr wrap="square" rtlCol="0">
            <a:spAutoFit/>
          </a:bodyPr>
          <a:lstStyle/>
          <a:p>
            <a:pPr algn="ctr"/>
            <a:r>
              <a:rPr lang="en-US" dirty="0" smtClean="0"/>
              <a:t>Page produced by rogue server.</a:t>
            </a:r>
            <a:endParaRPr lang="en-US" dirty="0"/>
          </a:p>
        </p:txBody>
      </p:sp>
    </p:spTree>
    <p:extLst>
      <p:ext uri="{BB962C8B-B14F-4D97-AF65-F5344CB8AC3E}">
        <p14:creationId xmlns:p14="http://schemas.microsoft.com/office/powerpoint/2010/main" val="7159961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With CSRF</a:t>
            </a:r>
            <a:endParaRPr lang="en-US" dirty="0"/>
          </a:p>
        </p:txBody>
      </p:sp>
      <p:sp>
        <p:nvSpPr>
          <p:cNvPr id="6" name="Rectangle 5"/>
          <p:cNvSpPr/>
          <p:nvPr/>
        </p:nvSpPr>
        <p:spPr>
          <a:xfrm>
            <a:off x="531690" y="1885954"/>
            <a:ext cx="4712292" cy="4443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1690688"/>
            <a:ext cx="1680371" cy="463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a:p>
            <a:pPr algn="ctr"/>
            <a:r>
              <a:rPr lang="en-US" dirty="0" err="1" smtClean="0"/>
              <a:t>csrf</a:t>
            </a:r>
            <a:r>
              <a:rPr lang="en-US" dirty="0" smtClean="0"/>
              <a:t>: 99</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653838" cy="2308324"/>
          </a:xfrm>
          <a:prstGeom prst="rect">
            <a:avLst/>
          </a:prstGeom>
          <a:noFill/>
        </p:spPr>
        <p:txBody>
          <a:bodyPr wrap="none" rtlCol="0">
            <a:spAutoFit/>
          </a:bodyPr>
          <a:lstStyle/>
          <a:p>
            <a:r>
              <a:rPr lang="en-US" dirty="0" smtClean="0"/>
              <a:t>&lt;</a:t>
            </a:r>
            <a:r>
              <a:rPr lang="en-US" dirty="0"/>
              <a:t>form method="post"</a:t>
            </a:r>
          </a:p>
          <a:p>
            <a:r>
              <a:rPr lang="en-US" dirty="0"/>
              <a:t>action="https://www.dj4e.com/grades/123</a:t>
            </a:r>
            <a:r>
              <a:rPr lang="en-US" dirty="0" smtClean="0"/>
              <a:t>"&gt;</a:t>
            </a:r>
          </a:p>
          <a:p>
            <a:r>
              <a:rPr lang="en-US" dirty="0"/>
              <a:t>&lt;input type</a:t>
            </a:r>
            <a:r>
              <a:rPr lang="en-US" dirty="0" smtClean="0"/>
              <a:t>="hidden" </a:t>
            </a:r>
            <a:r>
              <a:rPr lang="en-US" dirty="0"/>
              <a:t>name="</a:t>
            </a:r>
            <a:r>
              <a:rPr lang="en-US" dirty="0" err="1"/>
              <a:t>csrf</a:t>
            </a:r>
            <a:r>
              <a:rPr lang="en-US" dirty="0"/>
              <a:t>" value="99</a:t>
            </a:r>
            <a:r>
              <a:rPr lang="en-US" dirty="0" smtClean="0"/>
              <a:t>"&gt;</a:t>
            </a:r>
            <a:endParaRPr lang="en-US" dirty="0"/>
          </a:p>
          <a:p>
            <a:r>
              <a:rPr lang="en-US" dirty="0"/>
              <a:t>&lt;input type="text" name="new-grade" </a:t>
            </a:r>
          </a:p>
          <a:p>
            <a:r>
              <a:rPr lang="en-US" dirty="0"/>
              <a:t>   value</a:t>
            </a:r>
            <a:r>
              <a:rPr lang="en-US" dirty="0" smtClean="0"/>
              <a:t>="</a:t>
            </a:r>
            <a:r>
              <a:rPr lang="en-US" dirty="0" smtClean="0">
                <a:solidFill>
                  <a:srgbClr val="FFFF00"/>
                </a:solidFill>
              </a:rPr>
              <a:t>0.5</a:t>
            </a:r>
            <a:r>
              <a:rPr lang="en-US" dirty="0" smtClean="0"/>
              <a:t>"&gt;</a:t>
            </a:r>
            <a:endParaRPr lang="en-US" dirty="0"/>
          </a:p>
          <a:p>
            <a:r>
              <a:rPr lang="en-US" dirty="0"/>
              <a:t>&lt;input type="submit"&gt;</a:t>
            </a:r>
          </a:p>
          <a:p>
            <a:r>
              <a:rPr lang="en-US" dirty="0"/>
              <a:t>&lt;/form&gt;</a:t>
            </a:r>
          </a:p>
          <a:p>
            <a:endParaRPr lang="en-US" dirty="0"/>
          </a:p>
        </p:txBody>
      </p:sp>
      <p:sp>
        <p:nvSpPr>
          <p:cNvPr id="14" name="Rounded Rectangle 13"/>
          <p:cNvSpPr/>
          <p:nvPr/>
        </p:nvSpPr>
        <p:spPr>
          <a:xfrm>
            <a:off x="5715000" y="4397803"/>
            <a:ext cx="2055819" cy="158866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new-grade=0.5</a:t>
            </a:r>
          </a:p>
          <a:p>
            <a:r>
              <a:rPr lang="en-US" dirty="0" err="1" smtClean="0"/>
              <a:t>csrf</a:t>
            </a:r>
            <a:r>
              <a:rPr lang="en-US" dirty="0" smtClean="0"/>
              <a:t>=99</a:t>
            </a:r>
          </a:p>
        </p:txBody>
      </p:sp>
      <p:cxnSp>
        <p:nvCxnSpPr>
          <p:cNvPr id="16" name="Straight Arrow Connector 15"/>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p:cNvCxnSpPr>
          <p:nvPr/>
        </p:nvCxnSpPr>
        <p:spPr>
          <a:xfrm flipH="1" flipV="1">
            <a:off x="8080240" y="2679739"/>
            <a:ext cx="2002363" cy="1561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44923" y="1864963"/>
            <a:ext cx="1795971" cy="646331"/>
          </a:xfrm>
          <a:prstGeom prst="rect">
            <a:avLst/>
          </a:prstGeom>
          <a:noFill/>
        </p:spPr>
        <p:txBody>
          <a:bodyPr wrap="square" rtlCol="0">
            <a:spAutoFit/>
          </a:bodyPr>
          <a:lstStyle/>
          <a:p>
            <a:pPr algn="ctr"/>
            <a:r>
              <a:rPr lang="en-US" dirty="0" smtClean="0"/>
              <a:t>Page produced by legit server.</a:t>
            </a:r>
            <a:endParaRPr lang="en-US" dirty="0"/>
          </a:p>
        </p:txBody>
      </p:sp>
    </p:spTree>
    <p:extLst>
      <p:ext uri="{BB962C8B-B14F-4D97-AF65-F5344CB8AC3E}">
        <p14:creationId xmlns:p14="http://schemas.microsoft.com/office/powerpoint/2010/main" val="1594554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Attack Blocked</a:t>
            </a:r>
            <a:endParaRPr lang="en-US" dirty="0"/>
          </a:p>
        </p:txBody>
      </p:sp>
      <p:sp>
        <p:nvSpPr>
          <p:cNvPr id="6" name="Rectangle 5"/>
          <p:cNvSpPr/>
          <p:nvPr/>
        </p:nvSpPr>
        <p:spPr>
          <a:xfrm>
            <a:off x="531690" y="1885954"/>
            <a:ext cx="4712292" cy="44434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3986212"/>
            <a:ext cx="1680371" cy="2343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a:p>
            <a:pPr algn="ctr"/>
            <a:r>
              <a:rPr lang="en-US" dirty="0" err="1" smtClean="0"/>
              <a:t>csrf</a:t>
            </a:r>
            <a:r>
              <a:rPr lang="en-US" dirty="0" smtClean="0"/>
              <a:t>: 99</a:t>
            </a:r>
            <a:endParaRPr lang="en-US" dirty="0"/>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653838" cy="2031325"/>
          </a:xfrm>
          <a:prstGeom prst="rect">
            <a:avLst/>
          </a:prstGeom>
          <a:noFill/>
        </p:spPr>
        <p:txBody>
          <a:bodyPr wrap="none" rtlCol="0">
            <a:spAutoFit/>
          </a:bodyPr>
          <a:lstStyle/>
          <a:p>
            <a:r>
              <a:rPr lang="en-US" dirty="0"/>
              <a:t>&lt;form method="post"</a:t>
            </a:r>
          </a:p>
          <a:p>
            <a:r>
              <a:rPr lang="en-US" dirty="0"/>
              <a:t>action="https://www.dj4e.com/grades/123"&gt;</a:t>
            </a:r>
          </a:p>
          <a:p>
            <a:r>
              <a:rPr lang="en-US" dirty="0"/>
              <a:t>&lt;input type</a:t>
            </a:r>
            <a:r>
              <a:rPr lang="en-US" dirty="0" smtClean="0"/>
              <a:t>="hidden" </a:t>
            </a:r>
            <a:r>
              <a:rPr lang="en-US" dirty="0"/>
              <a:t>name="</a:t>
            </a:r>
            <a:r>
              <a:rPr lang="en-US" dirty="0" err="1"/>
              <a:t>csrf</a:t>
            </a:r>
            <a:r>
              <a:rPr lang="en-US" dirty="0"/>
              <a:t>" value</a:t>
            </a:r>
            <a:r>
              <a:rPr lang="en-US" dirty="0" smtClean="0"/>
              <a:t>="42"&gt;</a:t>
            </a:r>
            <a:endParaRPr lang="en-US" dirty="0"/>
          </a:p>
          <a:p>
            <a:r>
              <a:rPr lang="en-US" dirty="0"/>
              <a:t>&lt;input type="text" name="new-grade" </a:t>
            </a:r>
          </a:p>
          <a:p>
            <a:r>
              <a:rPr lang="en-US" dirty="0"/>
              <a:t>   value</a:t>
            </a:r>
            <a:r>
              <a:rPr lang="en-US" dirty="0" smtClean="0"/>
              <a:t>="</a:t>
            </a:r>
            <a:r>
              <a:rPr lang="en-US" dirty="0" smtClean="0">
                <a:solidFill>
                  <a:srgbClr val="FFFF00"/>
                </a:solidFill>
              </a:rPr>
              <a:t>1.0</a:t>
            </a:r>
            <a:r>
              <a:rPr lang="en-US" dirty="0" smtClean="0"/>
              <a:t>"&gt;</a:t>
            </a:r>
            <a:endParaRPr lang="en-US" dirty="0"/>
          </a:p>
          <a:p>
            <a:r>
              <a:rPr lang="en-US" dirty="0"/>
              <a:t>&lt;input type="submit"&gt;</a:t>
            </a:r>
          </a:p>
          <a:p>
            <a:r>
              <a:rPr lang="en-US" dirty="0"/>
              <a:t>&lt;/form&gt;</a:t>
            </a:r>
          </a:p>
        </p:txBody>
      </p:sp>
      <p:sp>
        <p:nvSpPr>
          <p:cNvPr id="14" name="Rounded Rectangle 13"/>
          <p:cNvSpPr/>
          <p:nvPr/>
        </p:nvSpPr>
        <p:spPr>
          <a:xfrm>
            <a:off x="5715000" y="4397803"/>
            <a:ext cx="2055819" cy="158866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new-grade=1.0</a:t>
            </a:r>
          </a:p>
          <a:p>
            <a:r>
              <a:rPr lang="en-US" dirty="0" err="1" smtClean="0"/>
              <a:t>csrf</a:t>
            </a:r>
            <a:r>
              <a:rPr lang="en-US" dirty="0" smtClean="0"/>
              <a:t>=42</a:t>
            </a:r>
            <a:endParaRPr lang="en-US" dirty="0"/>
          </a:p>
        </p:txBody>
      </p:sp>
      <p:cxnSp>
        <p:nvCxnSpPr>
          <p:cNvPr id="16" name="Straight Arrow Connector 15"/>
          <p:cNvCxnSpPr>
            <a:stCxn id="17" idx="1"/>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a:endCxn id="50" idx="3"/>
          </p:cNvCxnSpPr>
          <p:nvPr/>
        </p:nvCxnSpPr>
        <p:spPr>
          <a:xfrm flipV="1">
            <a:off x="7770819" y="5133141"/>
            <a:ext cx="688561" cy="589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9263915" y="4241021"/>
            <a:ext cx="818688" cy="4747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060338" y="1690687"/>
            <a:ext cx="1680371" cy="18507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mtClean="0"/>
              <a:t>www.csrf.com</a:t>
            </a:r>
            <a:endParaRPr lang="en-US" dirty="0"/>
          </a:p>
        </p:txBody>
      </p:sp>
      <p:sp>
        <p:nvSpPr>
          <p:cNvPr id="50" name="Hexagon 49"/>
          <p:cNvSpPr/>
          <p:nvPr/>
        </p:nvSpPr>
        <p:spPr>
          <a:xfrm>
            <a:off x="8459380" y="4715820"/>
            <a:ext cx="968184" cy="834641"/>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STOP</a:t>
            </a:r>
            <a:endParaRPr lang="en-US"/>
          </a:p>
        </p:txBody>
      </p:sp>
      <p:sp>
        <p:nvSpPr>
          <p:cNvPr id="19" name="TextBox 18"/>
          <p:cNvSpPr txBox="1"/>
          <p:nvPr/>
        </p:nvSpPr>
        <p:spPr>
          <a:xfrm>
            <a:off x="5844923" y="1864963"/>
            <a:ext cx="1795971" cy="646331"/>
          </a:xfrm>
          <a:prstGeom prst="rect">
            <a:avLst/>
          </a:prstGeom>
          <a:noFill/>
        </p:spPr>
        <p:txBody>
          <a:bodyPr wrap="square" rtlCol="0">
            <a:spAutoFit/>
          </a:bodyPr>
          <a:lstStyle/>
          <a:p>
            <a:pPr algn="ctr"/>
            <a:r>
              <a:rPr lang="en-US" dirty="0" smtClean="0"/>
              <a:t>Page produced by rogue server.</a:t>
            </a:r>
            <a:endParaRPr lang="en-US" dirty="0"/>
          </a:p>
        </p:txBody>
      </p:sp>
    </p:spTree>
    <p:extLst>
      <p:ext uri="{BB962C8B-B14F-4D97-AF65-F5344CB8AC3E}">
        <p14:creationId xmlns:p14="http://schemas.microsoft.com/office/powerpoint/2010/main" val="2727216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Enabling CSRF defense in Django</a:t>
            </a:r>
            <a:endParaRPr lang="en-US" dirty="0"/>
          </a:p>
        </p:txBody>
      </p:sp>
      <p:sp>
        <p:nvSpPr>
          <p:cNvPr id="9" name="Content Placeholder 8"/>
          <p:cNvSpPr>
            <a:spLocks noGrp="1"/>
          </p:cNvSpPr>
          <p:nvPr>
            <p:ph idx="1"/>
          </p:nvPr>
        </p:nvSpPr>
        <p:spPr>
          <a:xfrm>
            <a:off x="838200" y="1825625"/>
            <a:ext cx="10515600" cy="1031875"/>
          </a:xfrm>
        </p:spPr>
        <p:txBody>
          <a:bodyPr/>
          <a:lstStyle/>
          <a:p>
            <a:r>
              <a:rPr lang="en-US" dirty="0" smtClean="0"/>
              <a:t>Django has built in support to generate, use, and check CSRF Tokens</a:t>
            </a:r>
          </a:p>
          <a:p>
            <a:r>
              <a:rPr lang="en-US" dirty="0" smtClean="0"/>
              <a:t>Activated by default in </a:t>
            </a:r>
            <a:r>
              <a:rPr lang="en-US" dirty="0" err="1" smtClean="0">
                <a:solidFill>
                  <a:srgbClr val="FFFF00"/>
                </a:solidFill>
              </a:rPr>
              <a:t>settings.py</a:t>
            </a:r>
            <a:endParaRPr lang="en-US" dirty="0">
              <a:solidFill>
                <a:srgbClr val="FFFF00"/>
              </a:solidFill>
            </a:endParaRPr>
          </a:p>
        </p:txBody>
      </p:sp>
      <p:sp>
        <p:nvSpPr>
          <p:cNvPr id="10" name="TextBox 9"/>
          <p:cNvSpPr txBox="1"/>
          <p:nvPr/>
        </p:nvSpPr>
        <p:spPr>
          <a:xfrm>
            <a:off x="1628776" y="2857500"/>
            <a:ext cx="8731878" cy="2585323"/>
          </a:xfrm>
          <a:prstGeom prst="rect">
            <a:avLst/>
          </a:prstGeom>
          <a:noFill/>
        </p:spPr>
        <p:txBody>
          <a:bodyPr wrap="none" rtlCol="0">
            <a:spAutoFit/>
          </a:bodyPr>
          <a:lstStyle/>
          <a:p>
            <a:r>
              <a:rPr lang="en-US" b="1" dirty="0">
                <a:latin typeface="Courier" charset="0"/>
                <a:ea typeface="Courier" charset="0"/>
                <a:cs typeface="Courier" charset="0"/>
              </a:rPr>
              <a:t>MIDDLEWARE = [</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django.middleware.security.SecurityMiddleware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django.contrib.sessions.middleware.SessionMiddleware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django.middleware.common.CommonMiddleware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a:solidFill>
                  <a:srgbClr val="FFFF00"/>
                </a:solidFill>
                <a:latin typeface="Courier" charset="0"/>
                <a:ea typeface="Courier" charset="0"/>
                <a:cs typeface="Courier" charset="0"/>
              </a:rPr>
              <a:t>'</a:t>
            </a:r>
            <a:r>
              <a:rPr lang="en-US" b="1" dirty="0" err="1">
                <a:solidFill>
                  <a:srgbClr val="FFFF00"/>
                </a:solidFill>
                <a:latin typeface="Courier" charset="0"/>
                <a:ea typeface="Courier" charset="0"/>
                <a:cs typeface="Courier" charset="0"/>
              </a:rPr>
              <a:t>django.middleware.csrf.CsrfViewMiddleware</a:t>
            </a:r>
            <a:r>
              <a:rPr lang="en-US" b="1" dirty="0">
                <a:solidFill>
                  <a:srgbClr val="FFFF00"/>
                </a:solidFill>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django.contrib.auth.middleware.AuthenticationMiddleware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django.contrib.messages.middleware.MessageMiddleware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django.middleware.clickjacking.XFrameOptionsMiddleware</a:t>
            </a:r>
            <a:r>
              <a:rPr lang="en-US" b="1" dirty="0">
                <a:latin typeface="Courier" charset="0"/>
                <a:ea typeface="Courier" charset="0"/>
                <a:cs typeface="Courier" charset="0"/>
              </a:rPr>
              <a:t>',</a:t>
            </a:r>
          </a:p>
          <a:p>
            <a:r>
              <a:rPr lang="mr-IN" b="1" dirty="0" smtClean="0">
                <a:latin typeface="Courier" charset="0"/>
                <a:ea typeface="Courier" charset="0"/>
                <a:cs typeface="Courier" charset="0"/>
              </a:rPr>
              <a:t>]</a:t>
            </a:r>
            <a:endParaRPr lang="mr-IN" b="1" dirty="0">
              <a:latin typeface="Courier" charset="0"/>
              <a:ea typeface="Courier" charset="0"/>
              <a:cs typeface="Courier" charset="0"/>
            </a:endParaRPr>
          </a:p>
        </p:txBody>
      </p:sp>
    </p:spTree>
    <p:extLst>
      <p:ext uri="{BB962C8B-B14F-4D97-AF65-F5344CB8AC3E}">
        <p14:creationId xmlns:p14="http://schemas.microsoft.com/office/powerpoint/2010/main" val="8259091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in forms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910626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Remember</a:t>
            </a:r>
            <a:r>
              <a:rPr lang="mr-IN" dirty="0" smtClean="0"/>
              <a:t>…</a:t>
            </a:r>
            <a:r>
              <a:rPr lang="en-US" dirty="0" smtClean="0"/>
              <a:t>..</a:t>
            </a:r>
            <a:endParaRPr lang="en-US" dirty="0"/>
          </a:p>
        </p:txBody>
      </p:sp>
      <p:sp>
        <p:nvSpPr>
          <p:cNvPr id="5" name="TextBox 4"/>
          <p:cNvSpPr txBox="1"/>
          <p:nvPr/>
        </p:nvSpPr>
        <p:spPr>
          <a:xfrm>
            <a:off x="906280" y="1690688"/>
            <a:ext cx="10379440" cy="3477875"/>
          </a:xfrm>
          <a:prstGeom prst="rect">
            <a:avLst/>
          </a:prstGeom>
          <a:solidFill>
            <a:schemeClr val="tx1"/>
          </a:solidFill>
        </p:spPr>
        <p:txBody>
          <a:bodyPr wrap="square" rtlCol="0">
            <a:spAutoFit/>
          </a:bodyPr>
          <a:lstStyle/>
          <a:p>
            <a:r>
              <a:rPr lang="en-US" sz="2000" dirty="0">
                <a:solidFill>
                  <a:srgbClr val="C814C9"/>
                </a:solidFill>
                <a:latin typeface="Courier" charset="0"/>
                <a:ea typeface="Courier" charset="0"/>
                <a:cs typeface="Courier" charset="0"/>
              </a:rPr>
              <a:t>@</a:t>
            </a:r>
            <a:r>
              <a:rPr lang="en-US" sz="2000" dirty="0" err="1">
                <a:solidFill>
                  <a:srgbClr val="2EAEBB"/>
                </a:solidFill>
                <a:latin typeface="Courier" charset="0"/>
                <a:ea typeface="Courier" charset="0"/>
                <a:cs typeface="Courier" charset="0"/>
              </a:rPr>
              <a:t>csrf_exempt</a:t>
            </a:r>
            <a:endParaRPr lang="en-US" sz="2000" dirty="0">
              <a:solidFill>
                <a:srgbClr val="000000"/>
              </a:solidFill>
              <a:latin typeface="Courier" charset="0"/>
              <a:ea typeface="Courier" charset="0"/>
              <a:cs typeface="Courier" charset="0"/>
            </a:endParaRPr>
          </a:p>
          <a:p>
            <a:r>
              <a:rPr lang="en-US" sz="2000" dirty="0" err="1">
                <a:solidFill>
                  <a:srgbClr val="C1651C"/>
                </a:solidFill>
                <a:latin typeface="Courier" charset="0"/>
                <a:ea typeface="Courier" charset="0"/>
                <a:cs typeface="Courier" charset="0"/>
              </a:rPr>
              <a:t>def</a:t>
            </a:r>
            <a:r>
              <a:rPr lang="en-US" sz="2000" dirty="0">
                <a:solidFill>
                  <a:srgbClr val="000000"/>
                </a:solidFill>
                <a:latin typeface="Courier" charset="0"/>
                <a:ea typeface="Courier" charset="0"/>
                <a:cs typeface="Courier" charset="0"/>
              </a:rPr>
              <a:t> </a:t>
            </a:r>
            <a:r>
              <a:rPr lang="en-US" sz="2000" dirty="0" err="1">
                <a:solidFill>
                  <a:srgbClr val="2EAEBB"/>
                </a:solidFill>
                <a:latin typeface="Courier" charset="0"/>
                <a:ea typeface="Courier" charset="0"/>
                <a:cs typeface="Courier" charset="0"/>
              </a:rPr>
              <a:t>postform</a:t>
            </a:r>
            <a:r>
              <a:rPr lang="en-US" sz="2000" dirty="0">
                <a:solidFill>
                  <a:srgbClr val="000000"/>
                </a:solidFill>
                <a:latin typeface="Courier" charset="0"/>
                <a:ea typeface="Courier" charset="0"/>
                <a:cs typeface="Courier" charset="0"/>
              </a:rPr>
              <a:t>(request):</a:t>
            </a:r>
          </a:p>
          <a:p>
            <a:r>
              <a:rPr lang="en-US" sz="2000" dirty="0">
                <a:solidFill>
                  <a:srgbClr val="000000"/>
                </a:solidFill>
                <a:latin typeface="Courier" charset="0"/>
                <a:ea typeface="Courier" charset="0"/>
                <a:cs typeface="Courier" charset="0"/>
              </a:rPr>
              <a:t>    response = </a:t>
            </a:r>
            <a:r>
              <a:rPr lang="en-US" sz="2000" dirty="0">
                <a:solidFill>
                  <a:srgbClr val="B42419"/>
                </a:solidFill>
                <a:latin typeface="Courier" charset="0"/>
                <a:ea typeface="Courier" charset="0"/>
                <a:cs typeface="Courier" charset="0"/>
              </a:rPr>
              <a:t>"""&lt;p&gt;Impossible POST guessing game...&lt;/p&gt;</a:t>
            </a:r>
            <a:endParaRPr lang="en-US"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form</a:t>
            </a:r>
            <a:r>
              <a:rPr lang="mr-IN" sz="2000" dirty="0">
                <a:solidFill>
                  <a:srgbClr val="B42419"/>
                </a:solidFill>
                <a:latin typeface="Courier" charset="0"/>
                <a:ea typeface="Courier" charset="0"/>
                <a:cs typeface="Courier" charset="0"/>
              </a:rPr>
              <a:t> </a:t>
            </a:r>
            <a:r>
              <a:rPr lang="mr-IN" sz="2000" dirty="0" err="1">
                <a:solidFill>
                  <a:srgbClr val="FF40FF"/>
                </a:solidFill>
                <a:latin typeface="Courier" charset="0"/>
                <a:ea typeface="Courier" charset="0"/>
                <a:cs typeface="Courier" charset="0"/>
              </a:rPr>
              <a:t>method</a:t>
            </a:r>
            <a:r>
              <a:rPr lang="mr-IN" sz="2000" dirty="0">
                <a:solidFill>
                  <a:srgbClr val="FF40FF"/>
                </a:solidFill>
                <a:latin typeface="Courier" charset="0"/>
                <a:ea typeface="Courier" charset="0"/>
                <a:cs typeface="Courier" charset="0"/>
              </a:rPr>
              <a:t>="POST"</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en-US" sz="2000" dirty="0">
                <a:solidFill>
                  <a:srgbClr val="B42419"/>
                </a:solidFill>
                <a:latin typeface="Courier" charset="0"/>
                <a:ea typeface="Courier" charset="0"/>
                <a:cs typeface="Courier" charset="0"/>
              </a:rPr>
              <a:t>        &lt;p&gt;&lt;label for="guess"&gt;Input Guess&lt;/label&gt;</a:t>
            </a:r>
            <a:endParaRPr lang="en-US" sz="2000" dirty="0">
              <a:solidFill>
                <a:srgbClr val="000000"/>
              </a:solidFill>
              <a:latin typeface="Courier" charset="0"/>
              <a:ea typeface="Courier" charset="0"/>
              <a:cs typeface="Courier" charset="0"/>
            </a:endParaRPr>
          </a:p>
          <a:p>
            <a:r>
              <a:rPr lang="en-US" sz="2000" dirty="0">
                <a:solidFill>
                  <a:srgbClr val="B42419"/>
                </a:solidFill>
                <a:latin typeface="Courier" charset="0"/>
                <a:ea typeface="Courier" charset="0"/>
                <a:cs typeface="Courier" charset="0"/>
              </a:rPr>
              <a:t>        &lt;input type="text" name="guess" size="40" id="guess"/&gt;&lt;/p&gt;</a:t>
            </a:r>
            <a:endParaRPr lang="en-US"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input</a:t>
            </a:r>
            <a:r>
              <a:rPr lang="mr-IN" sz="2000" dirty="0">
                <a:solidFill>
                  <a:srgbClr val="B42419"/>
                </a:solidFill>
                <a:latin typeface="Courier" charset="0"/>
                <a:ea typeface="Courier" charset="0"/>
                <a:cs typeface="Courier" charset="0"/>
              </a:rPr>
              <a:t> </a:t>
            </a:r>
            <a:r>
              <a:rPr lang="mr-IN" sz="2000" dirty="0" err="1">
                <a:solidFill>
                  <a:srgbClr val="B42419"/>
                </a:solidFill>
                <a:latin typeface="Courier" charset="0"/>
                <a:ea typeface="Courier" charset="0"/>
                <a:cs typeface="Courier" charset="0"/>
              </a:rPr>
              <a:t>type</a:t>
            </a:r>
            <a:r>
              <a:rPr lang="mr-IN" sz="2000" dirty="0">
                <a:solidFill>
                  <a:srgbClr val="B42419"/>
                </a:solidFill>
                <a:latin typeface="Courier" charset="0"/>
                <a:ea typeface="Courier" charset="0"/>
                <a:cs typeface="Courier" charset="0"/>
              </a:rPr>
              <a:t>="</a:t>
            </a:r>
            <a:r>
              <a:rPr lang="mr-IN" sz="2000" dirty="0" err="1">
                <a:solidFill>
                  <a:srgbClr val="B42419"/>
                </a:solidFill>
                <a:latin typeface="Courier" charset="0"/>
                <a:ea typeface="Courier" charset="0"/>
                <a:cs typeface="Courier" charset="0"/>
              </a:rPr>
              <a:t>submit</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form</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endParaRPr lang="mr-IN" sz="2000" dirty="0">
              <a:solidFill>
                <a:srgbClr val="000000"/>
              </a:solidFill>
              <a:latin typeface="Courier" charset="0"/>
              <a:ea typeface="Courier" charset="0"/>
              <a:cs typeface="Courier" charset="0"/>
            </a:endParaRPr>
          </a:p>
          <a:p>
            <a:r>
              <a:rPr lang="en-US" sz="2000" dirty="0">
                <a:solidFill>
                  <a:srgbClr val="000000"/>
                </a:solidFill>
                <a:latin typeface="Courier" charset="0"/>
                <a:ea typeface="Courier" charset="0"/>
                <a:cs typeface="Courier" charset="0"/>
              </a:rPr>
              <a:t>    response += </a:t>
            </a:r>
            <a:r>
              <a:rPr lang="en-US" sz="2000" dirty="0" err="1">
                <a:solidFill>
                  <a:srgbClr val="000000"/>
                </a:solidFill>
                <a:latin typeface="Courier" charset="0"/>
                <a:ea typeface="Courier" charset="0"/>
                <a:cs typeface="Courier" charset="0"/>
              </a:rPr>
              <a:t>dumpdata</a:t>
            </a:r>
            <a:r>
              <a:rPr lang="en-US" sz="2000" dirty="0">
                <a:solidFill>
                  <a:srgbClr val="000000"/>
                </a:solidFill>
                <a:latin typeface="Courier" charset="0"/>
                <a:ea typeface="Courier" charset="0"/>
                <a:cs typeface="Courier" charset="0"/>
              </a:rPr>
              <a:t>(</a:t>
            </a:r>
            <a:r>
              <a:rPr lang="en-US" sz="2000" dirty="0">
                <a:solidFill>
                  <a:srgbClr val="B42419"/>
                </a:solidFill>
                <a:latin typeface="Courier" charset="0"/>
                <a:ea typeface="Courier" charset="0"/>
                <a:cs typeface="Courier" charset="0"/>
              </a:rPr>
              <a:t>'POST'</a:t>
            </a:r>
            <a:r>
              <a:rPr lang="en-US" sz="2000" dirty="0">
                <a:solidFill>
                  <a:srgbClr val="000000"/>
                </a:solidFill>
                <a:latin typeface="Courier" charset="0"/>
                <a:ea typeface="Courier" charset="0"/>
                <a:cs typeface="Courier" charset="0"/>
              </a:rPr>
              <a:t>, </a:t>
            </a:r>
            <a:r>
              <a:rPr lang="en-US" sz="2000" dirty="0" err="1">
                <a:solidFill>
                  <a:srgbClr val="000000"/>
                </a:solidFill>
                <a:latin typeface="Courier" charset="0"/>
                <a:ea typeface="Courier" charset="0"/>
                <a:cs typeface="Courier" charset="0"/>
              </a:rPr>
              <a:t>request.POST</a:t>
            </a:r>
            <a:r>
              <a:rPr lang="en-US" sz="2000" dirty="0">
                <a:solidFill>
                  <a:srgbClr val="000000"/>
                </a:solidFill>
                <a:latin typeface="Courier" charset="0"/>
                <a:ea typeface="Courier" charset="0"/>
                <a:cs typeface="Courier" charset="0"/>
              </a:rPr>
              <a:t>)</a:t>
            </a:r>
          </a:p>
          <a:p>
            <a:r>
              <a:rPr lang="en-US" sz="2000" dirty="0">
                <a:solidFill>
                  <a:srgbClr val="000000"/>
                </a:solidFill>
                <a:latin typeface="Courier" charset="0"/>
                <a:ea typeface="Courier" charset="0"/>
                <a:cs typeface="Courier" charset="0"/>
              </a:rPr>
              <a:t>    </a:t>
            </a:r>
            <a:r>
              <a:rPr lang="en-US" sz="2000" dirty="0">
                <a:solidFill>
                  <a:srgbClr val="C1651C"/>
                </a:solidFill>
                <a:latin typeface="Courier" charset="0"/>
                <a:ea typeface="Courier" charset="0"/>
                <a:cs typeface="Courier" charset="0"/>
              </a:rPr>
              <a:t>return</a:t>
            </a:r>
            <a:r>
              <a:rPr lang="en-US" sz="2000" dirty="0">
                <a:solidFill>
                  <a:srgbClr val="000000"/>
                </a:solidFill>
                <a:latin typeface="Courier" charset="0"/>
                <a:ea typeface="Courier" charset="0"/>
                <a:cs typeface="Courier" charset="0"/>
              </a:rPr>
              <a:t> </a:t>
            </a:r>
            <a:r>
              <a:rPr lang="en-US" sz="2000" dirty="0" err="1">
                <a:solidFill>
                  <a:srgbClr val="000000"/>
                </a:solidFill>
                <a:latin typeface="Courier" charset="0"/>
                <a:ea typeface="Courier" charset="0"/>
                <a:cs typeface="Courier" charset="0"/>
              </a:rPr>
              <a:t>HttpResponse</a:t>
            </a:r>
            <a:r>
              <a:rPr lang="en-US" sz="2000" dirty="0">
                <a:solidFill>
                  <a:srgbClr val="000000"/>
                </a:solidFill>
                <a:latin typeface="Courier" charset="0"/>
                <a:ea typeface="Courier" charset="0"/>
                <a:cs typeface="Courier" charset="0"/>
              </a:rPr>
              <a:t>(response)</a:t>
            </a:r>
            <a:endParaRPr lang="en-US" sz="2000" b="1" dirty="0">
              <a:latin typeface="Courier" charset="0"/>
              <a:ea typeface="Courier" charset="0"/>
              <a:cs typeface="Courier" charset="0"/>
            </a:endParaRPr>
          </a:p>
        </p:txBody>
      </p:sp>
      <p:sp>
        <p:nvSpPr>
          <p:cNvPr id="6" name="Rectangle 5"/>
          <p:cNvSpPr/>
          <p:nvPr/>
        </p:nvSpPr>
        <p:spPr>
          <a:xfrm>
            <a:off x="8037755" y="827852"/>
            <a:ext cx="3446585"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views.py</a:t>
            </a:r>
            <a:endParaRPr lang="en-US" sz="2000" dirty="0">
              <a:solidFill>
                <a:srgbClr val="FFFF00"/>
              </a:solidFill>
            </a:endParaRPr>
          </a:p>
        </p:txBody>
      </p:sp>
      <p:cxnSp>
        <p:nvCxnSpPr>
          <p:cNvPr id="3" name="Straight Arrow Connector 2"/>
          <p:cNvCxnSpPr/>
          <p:nvPr/>
        </p:nvCxnSpPr>
        <p:spPr>
          <a:xfrm flipH="1">
            <a:off x="3028950" y="1114425"/>
            <a:ext cx="3186113" cy="82867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07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p:txBody>
          <a:bodyPr/>
          <a:lstStyle/>
          <a:p>
            <a:r>
              <a:rPr lang="en-US" altLang="x-none" sz="5600" dirty="0">
                <a:solidFill>
                  <a:srgbClr val="FFCC66"/>
                </a:solidFill>
              </a:rPr>
              <a:t>Forms GET vs. POST</a:t>
            </a:r>
          </a:p>
        </p:txBody>
      </p:sp>
      <p:sp>
        <p:nvSpPr>
          <p:cNvPr id="29698" name="Rectangle 2"/>
          <p:cNvSpPr>
            <a:spLocks noGrp="1" noChangeArrowheads="1"/>
          </p:cNvSpPr>
          <p:nvPr>
            <p:ph idx="1"/>
          </p:nvPr>
        </p:nvSpPr>
        <p:spPr/>
        <p:txBody>
          <a:bodyPr/>
          <a:lstStyle/>
          <a:p>
            <a:pPr marL="0" indent="0">
              <a:spcBef>
                <a:spcPts val="1725"/>
              </a:spcBef>
              <a:buNone/>
              <a:defRPr/>
            </a:pPr>
            <a:r>
              <a:rPr lang="en-US" sz="2851" dirty="0"/>
              <a:t>Two ways the browser can send parameters to the web server</a:t>
            </a:r>
          </a:p>
          <a:p>
            <a:pPr marL="979991" lvl="2" indent="-457189">
              <a:spcBef>
                <a:spcPts val="1725"/>
              </a:spcBef>
              <a:defRPr/>
            </a:pPr>
            <a:r>
              <a:rPr lang="en-US" sz="2851" dirty="0">
                <a:solidFill>
                  <a:srgbClr val="00FF00"/>
                </a:solidFill>
              </a:rPr>
              <a:t>GET</a:t>
            </a:r>
            <a:r>
              <a:rPr lang="en-US" sz="2851" dirty="0"/>
              <a:t> - Parameters are placed on the URL which is retrieved.</a:t>
            </a:r>
          </a:p>
          <a:p>
            <a:pPr marL="979991" lvl="2" indent="-457189">
              <a:spcBef>
                <a:spcPts val="1725"/>
              </a:spcBef>
              <a:defRPr/>
            </a:pPr>
            <a:r>
              <a:rPr lang="en-US" sz="2851" dirty="0">
                <a:solidFill>
                  <a:srgbClr val="00FF00"/>
                </a:solidFill>
              </a:rPr>
              <a:t>POST</a:t>
            </a:r>
            <a:r>
              <a:rPr lang="en-US" sz="2851" dirty="0"/>
              <a:t> - The URL is retrieved and parameters are appended to the request in the the HTTP connection.</a:t>
            </a:r>
          </a:p>
        </p:txBody>
      </p:sp>
    </p:spTree>
    <p:extLst>
      <p:ext uri="{BB962C8B-B14F-4D97-AF65-F5344CB8AC3E}">
        <p14:creationId xmlns:p14="http://schemas.microsoft.com/office/powerpoint/2010/main" val="311731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12360" y="686866"/>
            <a:ext cx="4664354"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failform</a:t>
            </a:r>
            <a:endParaRPr lang="en-US" sz="2000" dirty="0">
              <a:solidFill>
                <a:srgbClr val="FFFF00"/>
              </a:solidFill>
            </a:endParaRPr>
          </a:p>
        </p:txBody>
      </p:sp>
      <p:sp>
        <p:nvSpPr>
          <p:cNvPr id="2" name="Rectangle 1"/>
          <p:cNvSpPr/>
          <p:nvPr/>
        </p:nvSpPr>
        <p:spPr>
          <a:xfrm>
            <a:off x="908776" y="2058199"/>
            <a:ext cx="10167938" cy="2862322"/>
          </a:xfrm>
          <a:prstGeom prst="rect">
            <a:avLst/>
          </a:prstGeom>
          <a:solidFill>
            <a:schemeClr val="tx1"/>
          </a:solidFill>
        </p:spPr>
        <p:txBody>
          <a:bodyPr wrap="squar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failform</a:t>
            </a:r>
            <a:r>
              <a:rPr lang="en-US" dirty="0">
                <a:solidFill>
                  <a:srgbClr val="000000"/>
                </a:solidFill>
                <a:latin typeface="Courier" charset="0"/>
                <a:ea typeface="Courier" charset="0"/>
                <a:cs typeface="Courier" charset="0"/>
              </a:rPr>
              <a:t>(request):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"""&lt;p&gt;CSRF Fail guessing game...&lt;/p&gt;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method</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post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&lt;p&gt;&lt;label for="guess"&gt;Input Guess&lt;/label&gt;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type="text" name="guess" size="40" id="guess"/&gt;&lt;/p&gt;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input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type</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submit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request.POST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4322594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1333500"/>
            <a:ext cx="9309100" cy="4178300"/>
          </a:xfrm>
          <a:prstGeom prst="rect">
            <a:avLst/>
          </a:prstGeom>
        </p:spPr>
      </p:pic>
      <p:sp>
        <p:nvSpPr>
          <p:cNvPr id="5" name="Rectangle 4"/>
          <p:cNvSpPr/>
          <p:nvPr/>
        </p:nvSpPr>
        <p:spPr>
          <a:xfrm>
            <a:off x="6412360" y="686866"/>
            <a:ext cx="4664354"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failform</a:t>
            </a:r>
            <a:endParaRPr lang="en-US" sz="2000" dirty="0">
              <a:solidFill>
                <a:srgbClr val="FFFF00"/>
              </a:solidFill>
            </a:endParaRPr>
          </a:p>
        </p:txBody>
      </p:sp>
    </p:spTree>
    <p:extLst>
      <p:ext uri="{BB962C8B-B14F-4D97-AF65-F5344CB8AC3E}">
        <p14:creationId xmlns:p14="http://schemas.microsoft.com/office/powerpoint/2010/main" val="867607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0"/>
            <a:ext cx="9212060" cy="6858000"/>
          </a:xfrm>
          <a:prstGeom prst="rect">
            <a:avLst/>
          </a:prstGeom>
        </p:spPr>
      </p:pic>
    </p:spTree>
    <p:extLst>
      <p:ext uri="{BB962C8B-B14F-4D97-AF65-F5344CB8AC3E}">
        <p14:creationId xmlns:p14="http://schemas.microsoft.com/office/powerpoint/2010/main" val="19005341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12360" y="686866"/>
            <a:ext cx="4720010"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csrfform</a:t>
            </a:r>
            <a:endParaRPr lang="en-US" sz="2000" dirty="0">
              <a:solidFill>
                <a:srgbClr val="FFFF00"/>
              </a:solidFill>
            </a:endParaRPr>
          </a:p>
        </p:txBody>
      </p:sp>
      <p:sp>
        <p:nvSpPr>
          <p:cNvPr id="2" name="Rectangle 1"/>
          <p:cNvSpPr/>
          <p:nvPr/>
        </p:nvSpPr>
        <p:spPr>
          <a:xfrm>
            <a:off x="908776" y="1315249"/>
            <a:ext cx="10167938" cy="4524315"/>
          </a:xfrm>
          <a:prstGeom prst="rect">
            <a:avLst/>
          </a:prstGeom>
          <a:solidFill>
            <a:schemeClr val="tx1"/>
          </a:solidFill>
        </p:spPr>
        <p:txBody>
          <a:bodyPr wrap="squar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django.middleware.csrf</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get_token</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csrfform</a:t>
            </a:r>
            <a:r>
              <a:rPr lang="en-US" dirty="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response </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"""&lt;p&gt;CSRF Success guessing game...&lt;/p&gt;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method</a:t>
            </a:r>
            <a:r>
              <a:rPr lang="mr-IN" dirty="0">
                <a:solidFill>
                  <a:srgbClr val="B42419"/>
                </a:solidFill>
                <a:latin typeface="Courier" charset="0"/>
                <a:ea typeface="Courier" charset="0"/>
                <a:cs typeface="Courier" charset="0"/>
              </a:rPr>
              <a:t>="POST"&gt;</a:t>
            </a:r>
            <a:endParaRPr lang="mr-IN"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&lt;p&gt;&lt;label for="guess"&gt;Input Guess&lt;/label&gt;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type="text" name="guess" size="40" id="guess"/&gt;&lt;/p&gt;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type="hidden" name="</a:t>
            </a:r>
            <a:r>
              <a:rPr lang="en-US" dirty="0" err="1">
                <a:solidFill>
                  <a:srgbClr val="B42419"/>
                </a:solidFill>
                <a:latin typeface="Courier" charset="0"/>
                <a:ea typeface="Courier" charset="0"/>
                <a:cs typeface="Courier" charset="0"/>
              </a:rPr>
              <a:t>csrfmiddlewaretoken</a:t>
            </a:r>
            <a:r>
              <a:rPr lang="en-US" dirty="0">
                <a:solidFill>
                  <a:srgbClr val="B42419"/>
                </a:solidFill>
                <a:latin typeface="Courier" charset="0"/>
                <a:ea typeface="Courier" charset="0"/>
                <a:cs typeface="Courier" charset="0"/>
              </a:rPr>
              <a:t>" </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value</a:t>
            </a:r>
            <a:r>
              <a:rPr lang="mr-IN" dirty="0">
                <a:solidFill>
                  <a:srgbClr val="B42419"/>
                </a:solidFill>
                <a:latin typeface="Courier" charset="0"/>
                <a:ea typeface="Courier" charset="0"/>
                <a:cs typeface="Courier" charset="0"/>
              </a:rPr>
              <a:t>="__</a:t>
            </a:r>
            <a:r>
              <a:rPr lang="mr-IN" dirty="0" err="1">
                <a:solidFill>
                  <a:srgbClr val="B42419"/>
                </a:solidFill>
                <a:latin typeface="Courier" charset="0"/>
                <a:ea typeface="Courier" charset="0"/>
                <a:cs typeface="Courier" charset="0"/>
              </a:rPr>
              <a:t>token</a:t>
            </a:r>
            <a:r>
              <a:rPr lang="mr-IN" dirty="0">
                <a:solidFill>
                  <a:srgbClr val="B42419"/>
                </a:solidFill>
                <a:latin typeface="Courier" charset="0"/>
                <a:ea typeface="Courier" charset="0"/>
                <a:cs typeface="Courier" charset="0"/>
              </a:rPr>
              <a:t>__"/&gt; </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input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type</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submit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token </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get_token</a:t>
            </a:r>
            <a:r>
              <a:rPr lang="en-US" dirty="0">
                <a:solidFill>
                  <a:srgbClr val="000000"/>
                </a:solidFill>
                <a:latin typeface="Courier" charset="0"/>
                <a:ea typeface="Courier" charset="0"/>
                <a:cs typeface="Courier" charset="0"/>
              </a:rPr>
              <a:t>(request)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response.replace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'__token__'</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html.escape</a:t>
            </a:r>
            <a:r>
              <a:rPr lang="en-US" dirty="0">
                <a:solidFill>
                  <a:srgbClr val="000000"/>
                </a:solidFill>
                <a:latin typeface="Courier" charset="0"/>
                <a:ea typeface="Courier" charset="0"/>
                <a:cs typeface="Courier" charset="0"/>
              </a:rPr>
              <a:t>(token))</a:t>
            </a: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request.POST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3822527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5147"/>
          <a:stretch/>
        </p:blipFill>
        <p:spPr>
          <a:xfrm>
            <a:off x="293687" y="168275"/>
            <a:ext cx="10490200" cy="2932113"/>
          </a:xfrm>
          <a:prstGeom prst="rect">
            <a:avLst/>
          </a:prstGeom>
        </p:spPr>
      </p:pic>
      <p:sp>
        <p:nvSpPr>
          <p:cNvPr id="4" name="Rectangle 3"/>
          <p:cNvSpPr/>
          <p:nvPr/>
        </p:nvSpPr>
        <p:spPr>
          <a:xfrm>
            <a:off x="725488" y="3381276"/>
            <a:ext cx="10615612" cy="2308324"/>
          </a:xfrm>
          <a:prstGeom prst="rect">
            <a:avLst/>
          </a:prstGeom>
          <a:solidFill>
            <a:schemeClr val="tx1"/>
          </a:solidFill>
        </p:spPr>
        <p:txBody>
          <a:bodyPr wrap="square">
            <a:spAutoFit/>
          </a:bodyPr>
          <a:lstStyle/>
          <a:p>
            <a:r>
              <a:rPr lang="en-US" dirty="0">
                <a:solidFill>
                  <a:srgbClr val="000000"/>
                </a:solidFill>
                <a:latin typeface="Courier" charset="0"/>
              </a:rPr>
              <a:t>&lt;p&gt;CSRF Success guessing game...&lt;/p</a:t>
            </a:r>
            <a:r>
              <a:rPr lang="en-US" dirty="0" smtClean="0">
                <a:solidFill>
                  <a:srgbClr val="000000"/>
                </a:solidFill>
                <a:latin typeface="Courier" charset="0"/>
              </a:rPr>
              <a:t>&gt;</a:t>
            </a:r>
          </a:p>
          <a:p>
            <a:r>
              <a:rPr lang="en-US" dirty="0" smtClean="0">
                <a:solidFill>
                  <a:srgbClr val="000000"/>
                </a:solidFill>
                <a:latin typeface="Courier" charset="0"/>
              </a:rPr>
              <a:t>&lt;</a:t>
            </a:r>
            <a:r>
              <a:rPr lang="en-US" dirty="0">
                <a:solidFill>
                  <a:srgbClr val="000000"/>
                </a:solidFill>
                <a:latin typeface="Courier" charset="0"/>
              </a:rPr>
              <a:t>form method="POST"&gt;</a:t>
            </a:r>
          </a:p>
          <a:p>
            <a:r>
              <a:rPr lang="en-US" dirty="0" smtClean="0">
                <a:solidFill>
                  <a:srgbClr val="000000"/>
                </a:solidFill>
                <a:latin typeface="Courier" charset="0"/>
              </a:rPr>
              <a:t>&lt;</a:t>
            </a:r>
            <a:r>
              <a:rPr lang="en-US" dirty="0">
                <a:solidFill>
                  <a:srgbClr val="000000"/>
                </a:solidFill>
                <a:latin typeface="Courier" charset="0"/>
              </a:rPr>
              <a:t>p&gt;&lt;label for="guess"&gt;Input Guess&lt;/label&gt;</a:t>
            </a:r>
          </a:p>
          <a:p>
            <a:r>
              <a:rPr lang="en-US" dirty="0" smtClean="0">
                <a:solidFill>
                  <a:srgbClr val="000000"/>
                </a:solidFill>
                <a:latin typeface="Courier" charset="0"/>
              </a:rPr>
              <a:t>&lt;</a:t>
            </a:r>
            <a:r>
              <a:rPr lang="en-US" dirty="0">
                <a:solidFill>
                  <a:srgbClr val="000000"/>
                </a:solidFill>
                <a:latin typeface="Courier" charset="0"/>
              </a:rPr>
              <a:t>input type="text" name="guess" size="40" id="guess"/&gt;&lt;/p&gt;</a:t>
            </a:r>
          </a:p>
          <a:p>
            <a:r>
              <a:rPr lang="en-US" dirty="0" smtClean="0">
                <a:solidFill>
                  <a:srgbClr val="000000"/>
                </a:solidFill>
                <a:latin typeface="Courier" charset="0"/>
              </a:rPr>
              <a:t>&lt;</a:t>
            </a:r>
            <a:r>
              <a:rPr lang="en-US" dirty="0">
                <a:solidFill>
                  <a:srgbClr val="000000"/>
                </a:solidFill>
                <a:latin typeface="Courier" charset="0"/>
              </a:rPr>
              <a:t>input type="hidden" name="</a:t>
            </a:r>
            <a:r>
              <a:rPr lang="en-US" dirty="0" err="1">
                <a:solidFill>
                  <a:srgbClr val="000000"/>
                </a:solidFill>
                <a:latin typeface="Courier" charset="0"/>
              </a:rPr>
              <a:t>csrfmiddlewaretoken</a:t>
            </a:r>
            <a:r>
              <a:rPr lang="en-US" dirty="0">
                <a:solidFill>
                  <a:srgbClr val="000000"/>
                </a:solidFill>
                <a:latin typeface="Courier" charset="0"/>
              </a:rPr>
              <a:t>"</a:t>
            </a:r>
          </a:p>
          <a:p>
            <a:r>
              <a:rPr lang="en-US" dirty="0" smtClean="0">
                <a:solidFill>
                  <a:srgbClr val="000000"/>
                </a:solidFill>
                <a:latin typeface="Courier" charset="0"/>
              </a:rPr>
              <a:t>  value</a:t>
            </a:r>
            <a:r>
              <a:rPr lang="en-US" dirty="0">
                <a:solidFill>
                  <a:srgbClr val="000000"/>
                </a:solidFill>
                <a:latin typeface="Courier" charset="0"/>
              </a:rPr>
              <a:t>="fSv596BjrYhRoBkJO08jWm0h3TrTxqiIj5x32K0vXgHaHjSlX33UCJfz52b0CVa2"/&gt;</a:t>
            </a:r>
          </a:p>
          <a:p>
            <a:r>
              <a:rPr lang="mr-IN" dirty="0" smtClean="0">
                <a:solidFill>
                  <a:srgbClr val="000000"/>
                </a:solidFill>
                <a:latin typeface="Courier" charset="0"/>
              </a:rPr>
              <a:t>&lt;</a:t>
            </a:r>
            <a:r>
              <a:rPr lang="mr-IN" dirty="0" err="1">
                <a:solidFill>
                  <a:srgbClr val="000000"/>
                </a:solidFill>
                <a:latin typeface="Courier" charset="0"/>
              </a:rPr>
              <a:t>input</a:t>
            </a:r>
            <a:r>
              <a:rPr lang="mr-IN" dirty="0">
                <a:solidFill>
                  <a:srgbClr val="000000"/>
                </a:solidFill>
                <a:latin typeface="Courier" charset="0"/>
              </a:rPr>
              <a:t> </a:t>
            </a:r>
            <a:r>
              <a:rPr lang="mr-IN" dirty="0" err="1">
                <a:solidFill>
                  <a:srgbClr val="000000"/>
                </a:solidFill>
                <a:latin typeface="Courier" charset="0"/>
              </a:rPr>
              <a:t>type</a:t>
            </a:r>
            <a:r>
              <a:rPr lang="mr-IN" dirty="0">
                <a:solidFill>
                  <a:srgbClr val="000000"/>
                </a:solidFill>
                <a:latin typeface="Courier" charset="0"/>
              </a:rPr>
              <a:t>="</a:t>
            </a:r>
            <a:r>
              <a:rPr lang="mr-IN" dirty="0" err="1">
                <a:solidFill>
                  <a:srgbClr val="000000"/>
                </a:solidFill>
                <a:latin typeface="Courier" charset="0"/>
              </a:rPr>
              <a:t>submit</a:t>
            </a:r>
            <a:r>
              <a:rPr lang="mr-IN" dirty="0">
                <a:solidFill>
                  <a:srgbClr val="000000"/>
                </a:solidFill>
                <a:latin typeface="Courier" charset="0"/>
              </a:rPr>
              <a:t>"/&gt;</a:t>
            </a:r>
          </a:p>
          <a:p>
            <a:r>
              <a:rPr lang="mr-IN" dirty="0" smtClean="0">
                <a:solidFill>
                  <a:srgbClr val="000000"/>
                </a:solidFill>
                <a:latin typeface="Courier" charset="0"/>
              </a:rPr>
              <a:t>&lt;/</a:t>
            </a:r>
            <a:r>
              <a:rPr lang="mr-IN" dirty="0" err="1">
                <a:solidFill>
                  <a:srgbClr val="000000"/>
                </a:solidFill>
                <a:latin typeface="Courier" charset="0"/>
              </a:rPr>
              <a:t>form</a:t>
            </a:r>
            <a:r>
              <a:rPr lang="mr-IN" dirty="0">
                <a:solidFill>
                  <a:srgbClr val="000000"/>
                </a:solidFill>
                <a:latin typeface="Courier" charset="0"/>
              </a:rPr>
              <a:t>&gt;</a:t>
            </a:r>
          </a:p>
        </p:txBody>
      </p:sp>
    </p:spTree>
    <p:extLst>
      <p:ext uri="{BB962C8B-B14F-4D97-AF65-F5344CB8AC3E}">
        <p14:creationId xmlns:p14="http://schemas.microsoft.com/office/powerpoint/2010/main" val="17992868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00" y="1168400"/>
            <a:ext cx="10490200" cy="4521200"/>
          </a:xfrm>
          <a:prstGeom prst="rect">
            <a:avLst/>
          </a:prstGeom>
        </p:spPr>
      </p:pic>
    </p:spTree>
    <p:extLst>
      <p:ext uri="{BB962C8B-B14F-4D97-AF65-F5344CB8AC3E}">
        <p14:creationId xmlns:p14="http://schemas.microsoft.com/office/powerpoint/2010/main" val="10401191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CSRF in Templates</a:t>
            </a:r>
            <a:endParaRPr lang="en-US" dirty="0"/>
          </a:p>
        </p:txBody>
      </p:sp>
      <p:sp>
        <p:nvSpPr>
          <p:cNvPr id="5" name="TextBox 4"/>
          <p:cNvSpPr txBox="1"/>
          <p:nvPr/>
        </p:nvSpPr>
        <p:spPr>
          <a:xfrm>
            <a:off x="838200" y="1862138"/>
            <a:ext cx="10969670" cy="3785652"/>
          </a:xfrm>
          <a:prstGeom prst="rect">
            <a:avLst/>
          </a:prstGeom>
          <a:solidFill>
            <a:schemeClr val="tx1"/>
          </a:solidFill>
        </p:spPr>
        <p:txBody>
          <a:bodyPr wrap="none" rtlCol="0">
            <a:spAutoFit/>
          </a:bodyPr>
          <a:lstStyle/>
          <a:p>
            <a:r>
              <a:rPr lang="en-US" sz="2400" dirty="0">
                <a:solidFill>
                  <a:srgbClr val="1396A3"/>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1396A3"/>
                </a:solidFill>
                <a:latin typeface="Courier" charset="0"/>
                <a:ea typeface="Courier" charset="0"/>
                <a:cs typeface="Courier" charset="0"/>
              </a:rPr>
              <a:t>&gt;</a:t>
            </a:r>
            <a:r>
              <a:rPr lang="en-US" sz="2400" dirty="0">
                <a:solidFill>
                  <a:srgbClr val="000000"/>
                </a:solidFill>
                <a:latin typeface="Courier" charset="0"/>
                <a:ea typeface="Courier" charset="0"/>
                <a:cs typeface="Courier" charset="0"/>
              </a:rPr>
              <a:t>Guessing game</a:t>
            </a:r>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000000"/>
                </a:solidFill>
                <a:latin typeface="Courier" charset="0"/>
                <a:ea typeface="Courier" charset="0"/>
                <a:cs typeface="Courier" charset="0"/>
              </a:rPr>
              <a:t>{% if message %}</a:t>
            </a:r>
          </a:p>
          <a:p>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p</a:t>
            </a:r>
            <a:r>
              <a:rPr lang="mr-IN" sz="2400" dirty="0">
                <a:solidFill>
                  <a:srgbClr val="2EAEBB"/>
                </a:solidFill>
                <a:latin typeface="Courier" charset="0"/>
                <a:ea typeface="Courier" charset="0"/>
                <a:cs typeface="Courier" charset="0"/>
              </a:rPr>
              <a:t>&gt;</a:t>
            </a:r>
            <a:r>
              <a:rPr lang="mr-IN" sz="2400" dirty="0">
                <a:solidFill>
                  <a:srgbClr val="000000"/>
                </a:solidFill>
                <a:latin typeface="Courier" charset="0"/>
                <a:ea typeface="Courier" charset="0"/>
                <a:cs typeface="Courier" charset="0"/>
              </a:rPr>
              <a:t>{{ </a:t>
            </a:r>
            <a:r>
              <a:rPr lang="mr-IN" sz="2400" dirty="0" err="1">
                <a:solidFill>
                  <a:srgbClr val="000000"/>
                </a:solidFill>
                <a:latin typeface="Courier" charset="0"/>
                <a:ea typeface="Courier" charset="0"/>
                <a:cs typeface="Courier" charset="0"/>
              </a:rPr>
              <a:t>message</a:t>
            </a:r>
            <a:r>
              <a:rPr lang="mr-IN" sz="2400" dirty="0">
                <a:solidFill>
                  <a:srgbClr val="000000"/>
                </a:solidFill>
                <a:latin typeface="Courier" charset="0"/>
                <a:ea typeface="Courier" charset="0"/>
                <a:cs typeface="Courier" charset="0"/>
              </a:rPr>
              <a:t> }}</a:t>
            </a:r>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p</a:t>
            </a:r>
            <a:r>
              <a:rPr lang="mr-IN" sz="2400" dirty="0">
                <a:solidFill>
                  <a:srgbClr val="2EAEBB"/>
                </a:solidFill>
                <a:latin typeface="Courier" charset="0"/>
                <a:ea typeface="Courier" charset="0"/>
                <a:cs typeface="Courier" charset="0"/>
              </a:rPr>
              <a:t>&gt;</a:t>
            </a:r>
            <a:endParaRPr lang="mr-IN" sz="2400" dirty="0">
              <a:solidFill>
                <a:srgbClr val="000000"/>
              </a:solidFill>
              <a:latin typeface="Courier" charset="0"/>
              <a:ea typeface="Courier" charset="0"/>
              <a:cs typeface="Courier" charset="0"/>
            </a:endParaRPr>
          </a:p>
          <a:p>
            <a:r>
              <a:rPr lang="mr-IN" sz="2400" dirty="0">
                <a:solidFill>
                  <a:srgbClr val="000000"/>
                </a:solidFill>
                <a:latin typeface="Courier" charset="0"/>
                <a:ea typeface="Courier" charset="0"/>
                <a:cs typeface="Courier" charset="0"/>
              </a:rPr>
              <a:t>{% </a:t>
            </a:r>
            <a:r>
              <a:rPr lang="mr-IN" sz="2400" dirty="0" err="1">
                <a:solidFill>
                  <a:srgbClr val="000000"/>
                </a:solidFill>
                <a:latin typeface="Courier" charset="0"/>
                <a:ea typeface="Courier" charset="0"/>
                <a:cs typeface="Courier" charset="0"/>
              </a:rPr>
              <a:t>endif</a:t>
            </a:r>
            <a:r>
              <a:rPr lang="mr-IN" sz="2400" dirty="0">
                <a:solidFill>
                  <a:srgbClr val="000000"/>
                </a:solidFill>
                <a:latin typeface="Courier" charset="0"/>
                <a:ea typeface="Courier" charset="0"/>
                <a:cs typeface="Courier" charset="0"/>
              </a:rPr>
              <a:t> %}</a:t>
            </a: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form</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method</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"post"</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&gt;&lt;</a:t>
            </a:r>
            <a:r>
              <a:rPr lang="en-US" sz="2400" dirty="0">
                <a:solidFill>
                  <a:srgbClr val="C1651C"/>
                </a:solidFill>
                <a:latin typeface="Courier" charset="0"/>
                <a:ea typeface="Courier" charset="0"/>
                <a:cs typeface="Courier" charset="0"/>
              </a:rPr>
              <a:t>label</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for</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&gt;</a:t>
            </a:r>
            <a:r>
              <a:rPr lang="en-US" sz="2400" dirty="0">
                <a:solidFill>
                  <a:srgbClr val="000000"/>
                </a:solidFill>
                <a:latin typeface="Courier" charset="0"/>
                <a:ea typeface="Courier" charset="0"/>
                <a:cs typeface="Courier" charset="0"/>
              </a:rPr>
              <a:t>Input Guess</a:t>
            </a:r>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label</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000000"/>
                </a:solidFill>
                <a:latin typeface="Courier" charset="0"/>
                <a:ea typeface="Courier" charset="0"/>
                <a:cs typeface="Courier" charset="0"/>
              </a:rPr>
              <a:t>{% </a:t>
            </a:r>
            <a:r>
              <a:rPr lang="en-US" sz="2400" dirty="0" err="1">
                <a:solidFill>
                  <a:srgbClr val="000000"/>
                </a:solidFill>
                <a:latin typeface="Courier" charset="0"/>
                <a:ea typeface="Courier" charset="0"/>
                <a:cs typeface="Courier" charset="0"/>
              </a:rPr>
              <a:t>csrf_token</a:t>
            </a:r>
            <a:r>
              <a:rPr lang="en-US" sz="2400" dirty="0">
                <a:solidFill>
                  <a:srgbClr val="000000"/>
                </a:solidFill>
                <a:latin typeface="Courier" charset="0"/>
                <a:ea typeface="Courier" charset="0"/>
                <a:cs typeface="Courier" charset="0"/>
              </a:rPr>
              <a:t> %}</a:t>
            </a: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input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type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"text"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name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size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"40"</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id</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/&gt;&lt;/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input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type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"submit"</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form</a:t>
            </a:r>
            <a:r>
              <a:rPr lang="mr-IN" sz="2400" dirty="0">
                <a:solidFill>
                  <a:srgbClr val="2EAEBB"/>
                </a:solidFill>
                <a:latin typeface="Courier" charset="0"/>
                <a:ea typeface="Courier" charset="0"/>
                <a:cs typeface="Courier" charset="0"/>
              </a:rPr>
              <a:t>&gt;</a:t>
            </a:r>
            <a:endParaRPr lang="en-US" sz="2400" b="1" dirty="0">
              <a:latin typeface="Courier" charset="0"/>
              <a:ea typeface="Courier" charset="0"/>
              <a:cs typeface="Courier" charset="0"/>
            </a:endParaRPr>
          </a:p>
        </p:txBody>
      </p:sp>
      <p:sp>
        <p:nvSpPr>
          <p:cNvPr id="3" name="Rectangle 2"/>
          <p:cNvSpPr/>
          <p:nvPr/>
        </p:nvSpPr>
        <p:spPr>
          <a:xfrm>
            <a:off x="6096000" y="1986238"/>
            <a:ext cx="5703934" cy="400110"/>
          </a:xfrm>
          <a:prstGeom prst="rect">
            <a:avLst/>
          </a:prstGeom>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10975788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Utility Code for Guesses</a:t>
            </a:r>
            <a:endParaRPr lang="en-US" dirty="0"/>
          </a:p>
        </p:txBody>
      </p:sp>
      <p:sp>
        <p:nvSpPr>
          <p:cNvPr id="5" name="Rectangle 4"/>
          <p:cNvSpPr/>
          <p:nvPr/>
        </p:nvSpPr>
        <p:spPr>
          <a:xfrm>
            <a:off x="1524000" y="1690688"/>
            <a:ext cx="9144000" cy="3970318"/>
          </a:xfrm>
          <a:prstGeom prst="rect">
            <a:avLst/>
          </a:prstGeom>
          <a:solidFill>
            <a:schemeClr val="tx1"/>
          </a:solidFill>
        </p:spPr>
        <p:txBody>
          <a:bodyPr wrap="square">
            <a:spAutoFit/>
          </a:bodyPr>
          <a:lstStyle/>
          <a:p>
            <a:r>
              <a:rPr lang="en-US" dirty="0">
                <a:solidFill>
                  <a:srgbClr val="400BD9"/>
                </a:solidFill>
                <a:latin typeface="Courier" charset="0"/>
                <a:ea typeface="Courier" charset="0"/>
                <a:cs typeface="Courier" charset="0"/>
              </a:rPr>
              <a:t># Call as </a:t>
            </a:r>
            <a:r>
              <a:rPr lang="en-US" dirty="0" err="1">
                <a:solidFill>
                  <a:srgbClr val="400BD9"/>
                </a:solidFill>
                <a:latin typeface="Courier" charset="0"/>
                <a:ea typeface="Courier" charset="0"/>
                <a:cs typeface="Courier" charset="0"/>
              </a:rPr>
              <a:t>checkguess</a:t>
            </a:r>
            <a:r>
              <a:rPr lang="en-US" dirty="0">
                <a:solidFill>
                  <a:srgbClr val="400BD9"/>
                </a:solidFill>
                <a:latin typeface="Courier" charset="0"/>
                <a:ea typeface="Courier" charset="0"/>
                <a:cs typeface="Courier" charset="0"/>
              </a:rPr>
              <a:t>('42')</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err="1">
                <a:solidFill>
                  <a:srgbClr val="2EAEBB"/>
                </a:solidFill>
                <a:latin typeface="Courier" charset="0"/>
                <a:ea typeface="Courier" charset="0"/>
                <a:cs typeface="Courier" charset="0"/>
              </a:rPr>
              <a:t>False</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if</a:t>
            </a:r>
            <a:r>
              <a:rPr lang="en-US" dirty="0">
                <a:solidFill>
                  <a:srgbClr val="000000"/>
                </a:solidFill>
                <a:latin typeface="Courier" charset="0"/>
                <a:ea typeface="Courier" charset="0"/>
                <a:cs typeface="Courier" charset="0"/>
              </a:rPr>
              <a:t> guess :</a:t>
            </a: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try</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int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guess</a:t>
            </a:r>
            <a:r>
              <a:rPr lang="mr-IN" dirty="0">
                <a:solidFill>
                  <a:srgbClr val="000000"/>
                </a:solidFill>
                <a:latin typeface="Courier" charset="0"/>
                <a:ea typeface="Courier" charset="0"/>
                <a:cs typeface="Courier" charset="0"/>
              </a:rPr>
              <a:t>) &lt;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Guess</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too</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low</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elif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int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guess</a:t>
            </a:r>
            <a:r>
              <a:rPr lang="mr-IN" dirty="0">
                <a:solidFill>
                  <a:srgbClr val="000000"/>
                </a:solidFill>
                <a:latin typeface="Courier" charset="0"/>
                <a:ea typeface="Courier" charset="0"/>
                <a:cs typeface="Courier" charset="0"/>
              </a:rPr>
              <a:t>) &gt;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'Guess too high'</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else</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Congratulations</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except</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'Bad format for guess:'</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html.escape</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endParaRPr lang="en-US" dirty="0">
              <a:solidFill>
                <a:srgbClr val="000000"/>
              </a:solidFill>
              <a:latin typeface="Courier" charset="0"/>
              <a:ea typeface="Courier" charset="0"/>
              <a:cs typeface="Courier" charset="0"/>
            </a:endParaRPr>
          </a:p>
        </p:txBody>
      </p:sp>
      <p:sp>
        <p:nvSpPr>
          <p:cNvPr id="6" name="Rectangle 5"/>
          <p:cNvSpPr/>
          <p:nvPr/>
        </p:nvSpPr>
        <p:spPr>
          <a:xfrm>
            <a:off x="7754948" y="843241"/>
            <a:ext cx="3117841" cy="369332"/>
          </a:xfrm>
          <a:prstGeom prst="rect">
            <a:avLst/>
          </a:prstGeom>
        </p:spPr>
        <p:txBody>
          <a:bodyPr wrap="none">
            <a:spAutoFit/>
          </a:bodyPr>
          <a:lstStyle/>
          <a:p>
            <a:r>
              <a:rPr lang="en-US" dirty="0" smtClean="0">
                <a:solidFill>
                  <a:srgbClr val="FFFF00"/>
                </a:solidFill>
                <a:ea typeface="Courier" charset="0"/>
                <a:cs typeface="Courier" charset="0"/>
              </a:rPr>
              <a:t>dj4e-samples/</a:t>
            </a:r>
            <a:r>
              <a:rPr lang="en-US" dirty="0" err="1" smtClean="0">
                <a:solidFill>
                  <a:srgbClr val="FFFF00"/>
                </a:solidFill>
                <a:ea typeface="Courier" charset="0"/>
                <a:cs typeface="Courier" charset="0"/>
              </a:rPr>
              <a:t>getpost</a:t>
            </a:r>
            <a:r>
              <a:rPr lang="en-US" dirty="0" smtClean="0">
                <a:solidFill>
                  <a:srgbClr val="FFFF00"/>
                </a:solidFill>
                <a:ea typeface="Courier" charset="0"/>
                <a:cs typeface="Courier" charset="0"/>
              </a:rPr>
              <a:t>/</a:t>
            </a:r>
            <a:r>
              <a:rPr lang="en-US" dirty="0" err="1" smtClean="0">
                <a:solidFill>
                  <a:srgbClr val="FFFF00"/>
                </a:solidFill>
                <a:ea typeface="Courier" charset="0"/>
                <a:cs typeface="Courier" charset="0"/>
              </a:rPr>
              <a:t>views.py</a:t>
            </a:r>
            <a:endParaRPr lang="en-US" dirty="0">
              <a:solidFill>
                <a:srgbClr val="FFFF00"/>
              </a:solidFill>
              <a:ea typeface="Courier" charset="0"/>
              <a:cs typeface="Courier" charset="0"/>
            </a:endParaRPr>
          </a:p>
        </p:txBody>
      </p:sp>
    </p:spTree>
    <p:extLst>
      <p:ext uri="{BB962C8B-B14F-4D97-AF65-F5344CB8AC3E}">
        <p14:creationId xmlns:p14="http://schemas.microsoft.com/office/powerpoint/2010/main" val="14350118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4839" y="720626"/>
            <a:ext cx="10139362" cy="2308324"/>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ClassyView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guess = </a:t>
            </a:r>
            <a:r>
              <a:rPr lang="en-US" dirty="0" err="1">
                <a:solidFill>
                  <a:srgbClr val="000000"/>
                </a:solidFill>
                <a:latin typeface="Courier" charset="0"/>
                <a:ea typeface="Courier" charset="0"/>
                <a:cs typeface="Courier" charset="0"/>
              </a:rPr>
              <a:t>request.POST.get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'message'</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a:t>
            </a:r>
            <a:endParaRPr lang="en-US" dirty="0">
              <a:latin typeface="Courier" charset="0"/>
              <a:ea typeface="Courier" charset="0"/>
              <a:cs typeface="Courier"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29992"/>
          <a:stretch/>
        </p:blipFill>
        <p:spPr>
          <a:xfrm>
            <a:off x="1117601" y="3028950"/>
            <a:ext cx="9626600" cy="2871788"/>
          </a:xfrm>
          <a:prstGeom prst="rect">
            <a:avLst/>
          </a:prstGeom>
        </p:spPr>
      </p:pic>
      <p:sp>
        <p:nvSpPr>
          <p:cNvPr id="5" name="Rectangle 4"/>
          <p:cNvSpPr/>
          <p:nvPr/>
        </p:nvSpPr>
        <p:spPr>
          <a:xfrm>
            <a:off x="6331258" y="4663976"/>
            <a:ext cx="4012893" cy="369332"/>
          </a:xfrm>
          <a:prstGeom prst="rect">
            <a:avLst/>
          </a:prstGeom>
        </p:spPr>
        <p:txBody>
          <a:bodyPr wrap="none">
            <a:spAutoFit/>
          </a:bodyPr>
          <a:lstStyle/>
          <a:p>
            <a:r>
              <a:rPr lang="en-US" dirty="0">
                <a:solidFill>
                  <a:srgbClr val="0500FF"/>
                </a:solidFill>
                <a:ea typeface="Courier" charset="0"/>
                <a:cs typeface="Courier" charset="0"/>
              </a:rPr>
              <a:t>https://samples.dj4e.com/</a:t>
            </a:r>
            <a:r>
              <a:rPr lang="en-US" dirty="0" err="1">
                <a:solidFill>
                  <a:srgbClr val="0500FF"/>
                </a:solidFill>
                <a:ea typeface="Courier" charset="0"/>
                <a:cs typeface="Courier" charset="0"/>
              </a:rPr>
              <a:t>getpost</a:t>
            </a:r>
            <a:r>
              <a:rPr lang="en-US" dirty="0">
                <a:solidFill>
                  <a:srgbClr val="0500FF"/>
                </a:solidFill>
                <a:ea typeface="Courier" charset="0"/>
                <a:cs typeface="Courier" charset="0"/>
              </a:rPr>
              <a:t>/classy</a:t>
            </a:r>
          </a:p>
        </p:txBody>
      </p:sp>
      <p:sp>
        <p:nvSpPr>
          <p:cNvPr id="9" name="Rectangle 8"/>
          <p:cNvSpPr/>
          <p:nvPr/>
        </p:nvSpPr>
        <p:spPr>
          <a:xfrm>
            <a:off x="7626360" y="720626"/>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Tree>
    <p:extLst>
      <p:ext uri="{BB962C8B-B14F-4D97-AF65-F5344CB8AC3E}">
        <p14:creationId xmlns:p14="http://schemas.microsoft.com/office/powerpoint/2010/main" val="1463380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3456" y="3100388"/>
            <a:ext cx="10225088" cy="2585323"/>
          </a:xfrm>
          <a:prstGeom prst="rect">
            <a:avLst/>
          </a:prstGeom>
          <a:solidFill>
            <a:schemeClr val="tx1"/>
          </a:solidFill>
        </p:spPr>
        <p:txBody>
          <a:bodyPr wrap="square" rtlCol="0">
            <a:spAutoFit/>
          </a:bodyPr>
          <a:lstStyle/>
          <a:p>
            <a:r>
              <a:rPr lang="en-US" dirty="0">
                <a:solidFill>
                  <a:srgbClr val="000000"/>
                </a:solidFill>
                <a:latin typeface="Courier" charset="0"/>
                <a:ea typeface="Courier" charset="0"/>
                <a:cs typeface="Courier" charset="0"/>
              </a:rPr>
              <a:t>&lt;p&gt;Guessing game&lt;/p&gt;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&lt;form method="post"&gt;</a:t>
            </a:r>
          </a:p>
          <a:p>
            <a:r>
              <a:rPr lang="en-US" dirty="0">
                <a:solidFill>
                  <a:srgbClr val="000000"/>
                </a:solidFill>
                <a:latin typeface="Courier" charset="0"/>
                <a:ea typeface="Courier" charset="0"/>
                <a:cs typeface="Courier" charset="0"/>
              </a:rPr>
              <a:t>&lt;p&gt;&lt;label for="guess"&gt;Input Guess&lt;/label&gt;</a:t>
            </a:r>
          </a:p>
          <a:p>
            <a:r>
              <a:rPr lang="en-US" dirty="0">
                <a:solidFill>
                  <a:srgbClr val="000000"/>
                </a:solidFill>
                <a:latin typeface="Courier" charset="0"/>
                <a:ea typeface="Courier" charset="0"/>
                <a:cs typeface="Courier" charset="0"/>
              </a:rPr>
              <a:t>&lt;input type="hidden" name="</a:t>
            </a:r>
            <a:r>
              <a:rPr lang="en-US" dirty="0" err="1">
                <a:solidFill>
                  <a:srgbClr val="000000"/>
                </a:solidFill>
                <a:latin typeface="Courier" charset="0"/>
                <a:ea typeface="Courier" charset="0"/>
                <a:cs typeface="Courier" charset="0"/>
              </a:rPr>
              <a:t>csrfmiddlewaretoken</a:t>
            </a:r>
            <a:r>
              <a:rPr lang="en-US" dirty="0">
                <a:solidFill>
                  <a:srgbClr val="000000"/>
                </a:solidFill>
                <a:latin typeface="Courier" charset="0"/>
                <a:ea typeface="Courier" charset="0"/>
                <a:cs typeface="Courier" charset="0"/>
              </a:rPr>
              <a:t>" value="1oV2XIi9kNx710Lcu9V4rf0TmMsAZm9w5BX0QmHlQ5XqkIjODcQF7CfboVcH4R1Q"&gt;</a:t>
            </a:r>
          </a:p>
          <a:p>
            <a:r>
              <a:rPr lang="en-US" dirty="0">
                <a:solidFill>
                  <a:srgbClr val="000000"/>
                </a:solidFill>
                <a:latin typeface="Courier" charset="0"/>
                <a:ea typeface="Courier" charset="0"/>
                <a:cs typeface="Courier" charset="0"/>
              </a:rPr>
              <a:t>&lt;input type="text" name="guess" size="40" id="guess"/&gt;&lt;/p&gt;</a:t>
            </a:r>
          </a:p>
          <a:p>
            <a:r>
              <a:rPr lang="en-US" dirty="0">
                <a:solidFill>
                  <a:srgbClr val="000000"/>
                </a:solidFill>
                <a:latin typeface="Courier" charset="0"/>
                <a:ea typeface="Courier" charset="0"/>
                <a:cs typeface="Courier" charset="0"/>
              </a:rPr>
              <a:t>&lt;input type="submit"/&gt;</a:t>
            </a:r>
          </a:p>
          <a:p>
            <a:r>
              <a:rPr lang="mr-IN" dirty="0">
                <a:solidFill>
                  <a:srgbClr val="000000"/>
                </a:solidFill>
                <a:latin typeface="Courier" charset="0"/>
                <a:ea typeface="Courier" charset="0"/>
                <a:cs typeface="Courier" charset="0"/>
              </a:rPr>
              <a:t>&lt;/</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&gt;</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6920" r="43041" b="29992"/>
          <a:stretch/>
        </p:blipFill>
        <p:spPr>
          <a:xfrm>
            <a:off x="477793" y="1218802"/>
            <a:ext cx="6829984" cy="1690689"/>
          </a:xfrm>
          <a:prstGeom prst="rect">
            <a:avLst/>
          </a:prstGeom>
        </p:spPr>
      </p:pic>
      <p:sp>
        <p:nvSpPr>
          <p:cNvPr id="7" name="Rectangle 6"/>
          <p:cNvSpPr/>
          <p:nvPr/>
        </p:nvSpPr>
        <p:spPr>
          <a:xfrm>
            <a:off x="983456" y="658573"/>
            <a:ext cx="4012893" cy="369332"/>
          </a:xfrm>
          <a:prstGeom prst="rect">
            <a:avLst/>
          </a:prstGeom>
        </p:spPr>
        <p:txBody>
          <a:bodyPr wrap="none">
            <a:spAutoFit/>
          </a:bodyPr>
          <a:lstStyle/>
          <a:p>
            <a:r>
              <a:rPr lang="en-US" dirty="0">
                <a:solidFill>
                  <a:srgbClr val="FFFF00"/>
                </a:solidFill>
                <a:ea typeface="Courier" charset="0"/>
                <a:cs typeface="Courier" charset="0"/>
              </a:rPr>
              <a:t>https://samples.dj4e.com/</a:t>
            </a:r>
            <a:r>
              <a:rPr lang="en-US" dirty="0" err="1">
                <a:solidFill>
                  <a:srgbClr val="FFFF00"/>
                </a:solidFill>
                <a:ea typeface="Courier" charset="0"/>
                <a:cs typeface="Courier" charset="0"/>
              </a:rPr>
              <a:t>getpost</a:t>
            </a:r>
            <a:r>
              <a:rPr lang="en-US" dirty="0">
                <a:solidFill>
                  <a:srgbClr val="FFFF00"/>
                </a:solidFill>
                <a:ea typeface="Courier" charset="0"/>
                <a:cs typeface="Courier" charset="0"/>
              </a:rPr>
              <a:t>/classy</a:t>
            </a:r>
          </a:p>
        </p:txBody>
      </p:sp>
    </p:spTree>
    <p:extLst>
      <p:ext uri="{BB962C8B-B14F-4D97-AF65-F5344CB8AC3E}">
        <p14:creationId xmlns:p14="http://schemas.microsoft.com/office/powerpoint/2010/main" val="3721860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Utility Code </a:t>
            </a:r>
            <a:r>
              <a:rPr lang="mr-IN" dirty="0" smtClean="0"/>
              <a:t>–</a:t>
            </a:r>
            <a:r>
              <a:rPr lang="en-US" dirty="0" smtClean="0"/>
              <a:t> Dump a Dictionary</a:t>
            </a:r>
            <a:endParaRPr lang="en-US" dirty="0"/>
          </a:p>
        </p:txBody>
      </p:sp>
      <p:sp>
        <p:nvSpPr>
          <p:cNvPr id="5" name="Rectangle 4"/>
          <p:cNvSpPr/>
          <p:nvPr/>
        </p:nvSpPr>
        <p:spPr>
          <a:xfrm>
            <a:off x="838200" y="1690688"/>
            <a:ext cx="10820400" cy="2862322"/>
          </a:xfrm>
          <a:prstGeom prst="rect">
            <a:avLst/>
          </a:prstGeom>
          <a:solidFill>
            <a:schemeClr val="tx1"/>
          </a:solidFill>
        </p:spPr>
        <p:txBody>
          <a:bodyPr wrap="square">
            <a:spAutoFit/>
          </a:bodyPr>
          <a:lstStyle/>
          <a:p>
            <a:r>
              <a:rPr lang="en-US" dirty="0" smtClean="0">
                <a:solidFill>
                  <a:srgbClr val="C1651C"/>
                </a:solidFill>
                <a:latin typeface="Courier" charset="0"/>
                <a:ea typeface="Courier" charset="0"/>
                <a:cs typeface="Courier" charset="0"/>
              </a:rPr>
              <a:t># Call as </a:t>
            </a:r>
            <a:r>
              <a:rPr lang="en-US" dirty="0" err="1" smtClean="0">
                <a:solidFill>
                  <a:srgbClr val="C1651C"/>
                </a:solidFill>
                <a:latin typeface="Courier" charset="0"/>
                <a:ea typeface="Courier" charset="0"/>
                <a:cs typeface="Courier" charset="0"/>
              </a:rPr>
              <a:t>dumpdata</a:t>
            </a:r>
            <a:r>
              <a:rPr lang="en-US" dirty="0" smtClean="0">
                <a:solidFill>
                  <a:srgbClr val="C1651C"/>
                </a:solidFill>
                <a:latin typeface="Courier" charset="0"/>
                <a:ea typeface="Courier" charset="0"/>
                <a:cs typeface="Courier" charset="0"/>
              </a:rPr>
              <a:t>('GET', </a:t>
            </a:r>
            <a:r>
              <a:rPr lang="en-US" dirty="0" err="1" smtClean="0">
                <a:solidFill>
                  <a:srgbClr val="C1651C"/>
                </a:solidFill>
                <a:latin typeface="Courier" charset="0"/>
                <a:ea typeface="Courier" charset="0"/>
                <a:cs typeface="Courier" charset="0"/>
              </a:rPr>
              <a:t>request.GET</a:t>
            </a:r>
            <a:r>
              <a:rPr lang="en-US" dirty="0" smtClean="0">
                <a:solidFill>
                  <a:srgbClr val="C1651C"/>
                </a:solidFill>
                <a:latin typeface="Courier" charset="0"/>
                <a:ea typeface="Courier" charset="0"/>
                <a:cs typeface="Courier" charset="0"/>
              </a:rPr>
              <a:t>)</a:t>
            </a:r>
          </a:p>
          <a:p>
            <a:endParaRPr lang="en-US" dirty="0" smtClean="0">
              <a:solidFill>
                <a:srgbClr val="C1651C"/>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(place, data)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len</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data</a:t>
            </a:r>
            <a:r>
              <a:rPr lang="mr-IN" dirty="0">
                <a:solidFill>
                  <a:srgbClr val="000000"/>
                </a:solidFill>
                <a:latin typeface="Courier" charset="0"/>
                <a:ea typeface="Courier" charset="0"/>
                <a:cs typeface="Courier" charset="0"/>
              </a:rPr>
              <a:t>) &gt; </a:t>
            </a:r>
            <a:r>
              <a:rPr lang="mr-IN" dirty="0">
                <a:solidFill>
                  <a:srgbClr val="B42419"/>
                </a:solidFill>
                <a:latin typeface="Courier" charset="0"/>
                <a:ea typeface="Courier" charset="0"/>
                <a:cs typeface="Courier" charset="0"/>
              </a:rPr>
              <a:t>0</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p</a:t>
            </a:r>
            <a:r>
              <a:rPr lang="mr-IN" dirty="0">
                <a:solidFill>
                  <a:srgbClr val="B42419"/>
                </a:solidFill>
                <a:latin typeface="Courier" charset="0"/>
                <a:ea typeface="Courier" charset="0"/>
                <a:cs typeface="Courier" charset="0"/>
              </a:rPr>
              <a:t>&gt;</a:t>
            </a:r>
            <a:r>
              <a:rPr lang="mr-IN" dirty="0" err="1">
                <a:solidFill>
                  <a:srgbClr val="B42419"/>
                </a:solidFill>
                <a:latin typeface="Courier" charset="0"/>
                <a:ea typeface="Courier" charset="0"/>
                <a:cs typeface="Courier" charset="0"/>
              </a:rPr>
              <a:t>Incoming</a:t>
            </a:r>
            <a:r>
              <a:rPr lang="mr-IN" dirty="0">
                <a:solidFill>
                  <a:srgbClr val="B42419"/>
                </a:solidFill>
                <a:latin typeface="Courier" charset="0"/>
                <a:ea typeface="Courier" charset="0"/>
                <a:cs typeface="Courier" charset="0"/>
              </a:rPr>
              <a:t> '</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place</a:t>
            </a:r>
            <a:r>
              <a:rPr lang="mr-IN" dirty="0">
                <a:solidFill>
                  <a:srgbClr val="000000"/>
                </a:solidFill>
                <a:latin typeface="Courier" charset="0"/>
                <a:ea typeface="Courier" charset="0"/>
                <a:cs typeface="Courier" charset="0"/>
              </a:rPr>
              <a: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data</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br</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for</a:t>
            </a:r>
            <a:r>
              <a:rPr lang="en-US" dirty="0">
                <a:solidFill>
                  <a:srgbClr val="000000"/>
                </a:solidFill>
                <a:latin typeface="Courier" charset="0"/>
                <a:ea typeface="Courier" charset="0"/>
                <a:cs typeface="Courier" charset="0"/>
              </a:rPr>
              <a:t> key, value </a:t>
            </a:r>
            <a:r>
              <a:rPr lang="en-US" dirty="0">
                <a:solidFill>
                  <a:srgbClr val="C1651C"/>
                </a:solidFill>
                <a:latin typeface="Courier" charset="0"/>
                <a:ea typeface="Courier" charset="0"/>
                <a:cs typeface="Courier" charset="0"/>
              </a:rPr>
              <a:t>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data.items</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html.escape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key</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html.escape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value</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br</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p</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retval</a:t>
            </a:r>
            <a:endParaRPr lang="en-US" dirty="0">
              <a:latin typeface="Courier" charset="0"/>
              <a:ea typeface="Courier" charset="0"/>
              <a:cs typeface="Courier" charset="0"/>
            </a:endParaRPr>
          </a:p>
        </p:txBody>
      </p:sp>
      <p:sp>
        <p:nvSpPr>
          <p:cNvPr id="6" name="Rectangle 5"/>
          <p:cNvSpPr/>
          <p:nvPr/>
        </p:nvSpPr>
        <p:spPr>
          <a:xfrm>
            <a:off x="838200" y="4860161"/>
            <a:ext cx="3117841"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getpost</a:t>
            </a:r>
            <a:r>
              <a:rPr lang="en-US" dirty="0" smtClean="0">
                <a:solidFill>
                  <a:srgbClr val="FFFF00"/>
                </a:solidFill>
              </a:rPr>
              <a:t>/</a:t>
            </a:r>
            <a:r>
              <a:rPr lang="en-US" dirty="0" err="1" smtClean="0">
                <a:solidFill>
                  <a:srgbClr val="FFFF00"/>
                </a:solidFill>
              </a:rPr>
              <a:t>views.py</a:t>
            </a:r>
            <a:endParaRPr lang="en-US" dirty="0">
              <a:solidFill>
                <a:srgbClr val="FFFF00"/>
              </a:solidFill>
            </a:endParaRPr>
          </a:p>
        </p:txBody>
      </p:sp>
    </p:spTree>
    <p:extLst>
      <p:ext uri="{BB962C8B-B14F-4D97-AF65-F5344CB8AC3E}">
        <p14:creationId xmlns:p14="http://schemas.microsoft.com/office/powerpoint/2010/main" val="1691432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39" y="720626"/>
            <a:ext cx="10139362" cy="2308324"/>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ClassyView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guess = </a:t>
            </a:r>
            <a:r>
              <a:rPr lang="en-US" dirty="0" err="1">
                <a:solidFill>
                  <a:srgbClr val="000000"/>
                </a:solidFill>
                <a:latin typeface="Courier" charset="0"/>
                <a:ea typeface="Courier" charset="0"/>
                <a:cs typeface="Courier" charset="0"/>
              </a:rPr>
              <a:t>request.POST.get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'message'</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a:t>
            </a:r>
            <a:endParaRPr lang="en-US" dirty="0">
              <a:latin typeface="Courier" charset="0"/>
              <a:ea typeface="Courier" charset="0"/>
              <a:cs typeface="Courier" charset="0"/>
            </a:endParaRPr>
          </a:p>
        </p:txBody>
      </p:sp>
      <p:sp>
        <p:nvSpPr>
          <p:cNvPr id="3" name="Rectangle 2"/>
          <p:cNvSpPr/>
          <p:nvPr/>
        </p:nvSpPr>
        <p:spPr>
          <a:xfrm>
            <a:off x="7626360" y="720626"/>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extBox 3"/>
          <p:cNvSpPr txBox="1"/>
          <p:nvPr/>
        </p:nvSpPr>
        <p:spPr>
          <a:xfrm>
            <a:off x="604839" y="3346239"/>
            <a:ext cx="7343677" cy="2554545"/>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1396A3"/>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Guessing game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if message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message</a:t>
            </a:r>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form</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method</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"post"</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&gt;&lt;</a:t>
            </a:r>
            <a:r>
              <a:rPr lang="en-US" sz="1600" dirty="0">
                <a:solidFill>
                  <a:srgbClr val="C1651C"/>
                </a:solidFill>
                <a:latin typeface="Courier" charset="0"/>
                <a:ea typeface="Courier" charset="0"/>
                <a:cs typeface="Courier" charset="0"/>
              </a:rPr>
              <a:t>label</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for</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Input Guess</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label</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csrf_token</a:t>
            </a:r>
            <a:r>
              <a:rPr lang="en-US"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input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type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"text"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name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size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"40"</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id</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/&gt;&lt;/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input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type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"submit"</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form</a:t>
            </a:r>
            <a:r>
              <a:rPr lang="mr-IN" sz="1600" dirty="0">
                <a:solidFill>
                  <a:srgbClr val="2EAEBB"/>
                </a:solidFill>
                <a:latin typeface="Courier" charset="0"/>
                <a:ea typeface="Courier" charset="0"/>
                <a:cs typeface="Courier" charset="0"/>
              </a:rPr>
              <a:t>&gt;</a:t>
            </a:r>
            <a:endParaRPr lang="en-US" sz="1600" b="1" dirty="0">
              <a:latin typeface="Courier" charset="0"/>
              <a:ea typeface="Courier" charset="0"/>
              <a:cs typeface="Courier" charset="0"/>
            </a:endParaRPr>
          </a:p>
        </p:txBody>
      </p:sp>
      <p:sp>
        <p:nvSpPr>
          <p:cNvPr id="5" name="Rectangle 4"/>
          <p:cNvSpPr/>
          <p:nvPr/>
        </p:nvSpPr>
        <p:spPr>
          <a:xfrm>
            <a:off x="5096549" y="3484009"/>
            <a:ext cx="5703934" cy="400110"/>
          </a:xfrm>
          <a:prstGeom prst="rect">
            <a:avLst/>
          </a:prstGeom>
          <a:solidFill>
            <a:schemeClr val="tx1"/>
          </a:solidFill>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4159238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1371600"/>
            <a:ext cx="9626600" cy="4102100"/>
          </a:xfrm>
          <a:prstGeom prst="rect">
            <a:avLst/>
          </a:prstGeom>
        </p:spPr>
      </p:pic>
      <p:sp>
        <p:nvSpPr>
          <p:cNvPr id="3" name="Rectangle 2"/>
          <p:cNvSpPr/>
          <p:nvPr/>
        </p:nvSpPr>
        <p:spPr>
          <a:xfrm>
            <a:off x="3873244" y="773668"/>
            <a:ext cx="4445512" cy="400110"/>
          </a:xfrm>
          <a:prstGeom prst="rect">
            <a:avLst/>
          </a:prstGeom>
        </p:spPr>
        <p:txBody>
          <a:bodyPr wrap="none">
            <a:spAutoFit/>
          </a:bodyPr>
          <a:lstStyle/>
          <a:p>
            <a:r>
              <a:rPr lang="en-US" sz="2000" dirty="0">
                <a:solidFill>
                  <a:srgbClr val="FFFF00"/>
                </a:solidFill>
                <a:ea typeface="Courier" charset="0"/>
                <a:cs typeface="Courier" charset="0"/>
              </a:rPr>
              <a:t>https://samples.dj4e.com/</a:t>
            </a:r>
            <a:r>
              <a:rPr lang="en-US" sz="2000" dirty="0" err="1">
                <a:solidFill>
                  <a:srgbClr val="FFFF00"/>
                </a:solidFill>
                <a:ea typeface="Courier" charset="0"/>
                <a:cs typeface="Courier" charset="0"/>
              </a:rPr>
              <a:t>getpost</a:t>
            </a:r>
            <a:r>
              <a:rPr lang="en-US" sz="2000" dirty="0">
                <a:solidFill>
                  <a:srgbClr val="FFFF00"/>
                </a:solidFill>
                <a:ea typeface="Courier" charset="0"/>
                <a:cs typeface="Courier" charset="0"/>
              </a:rPr>
              <a:t>/classy</a:t>
            </a:r>
          </a:p>
        </p:txBody>
      </p:sp>
      <p:sp>
        <p:nvSpPr>
          <p:cNvPr id="4" name="TextBox 3"/>
          <p:cNvSpPr txBox="1"/>
          <p:nvPr/>
        </p:nvSpPr>
        <p:spPr>
          <a:xfrm>
            <a:off x="5151670" y="5409912"/>
            <a:ext cx="1888659" cy="523220"/>
          </a:xfrm>
          <a:prstGeom prst="rect">
            <a:avLst/>
          </a:prstGeom>
          <a:noFill/>
        </p:spPr>
        <p:txBody>
          <a:bodyPr wrap="none" rtlCol="0">
            <a:spAutoFit/>
          </a:bodyPr>
          <a:lstStyle/>
          <a:p>
            <a:r>
              <a:rPr lang="en-US" sz="2800" smtClean="0">
                <a:solidFill>
                  <a:srgbClr val="00FF00"/>
                </a:solidFill>
              </a:rPr>
              <a:t>Success!!!!!</a:t>
            </a:r>
            <a:endParaRPr lang="en-US" sz="2800">
              <a:solidFill>
                <a:srgbClr val="00FF00"/>
              </a:solidFill>
            </a:endParaRPr>
          </a:p>
        </p:txBody>
      </p:sp>
    </p:spTree>
    <p:extLst>
      <p:ext uri="{BB962C8B-B14F-4D97-AF65-F5344CB8AC3E}">
        <p14:creationId xmlns:p14="http://schemas.microsoft.com/office/powerpoint/2010/main" val="2156840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POST-Refresh </a:t>
            </a:r>
            <a:r>
              <a:rPr lang="mr-IN" dirty="0" smtClean="0"/>
              <a:t>…</a:t>
            </a:r>
            <a:r>
              <a:rPr lang="en-US" dirty="0" smtClean="0"/>
              <a:t> Oops!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116651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1371600"/>
            <a:ext cx="9626600" cy="4102100"/>
          </a:xfrm>
          <a:prstGeom prst="rect">
            <a:avLst/>
          </a:prstGeom>
        </p:spPr>
      </p:pic>
      <p:sp>
        <p:nvSpPr>
          <p:cNvPr id="3" name="Rectangle 2"/>
          <p:cNvSpPr/>
          <p:nvPr/>
        </p:nvSpPr>
        <p:spPr>
          <a:xfrm>
            <a:off x="5910262" y="2990646"/>
            <a:ext cx="4445512" cy="400110"/>
          </a:xfrm>
          <a:prstGeom prst="rect">
            <a:avLst/>
          </a:prstGeom>
        </p:spPr>
        <p:txBody>
          <a:bodyPr wrap="none">
            <a:spAutoFit/>
          </a:bodyPr>
          <a:lstStyle/>
          <a:p>
            <a:r>
              <a:rPr lang="en-US" sz="2000" dirty="0">
                <a:solidFill>
                  <a:srgbClr val="0500FF"/>
                </a:solidFill>
                <a:ea typeface="Courier" charset="0"/>
                <a:cs typeface="Courier" charset="0"/>
              </a:rPr>
              <a:t>https://samples.dj4e.com/</a:t>
            </a:r>
            <a:r>
              <a:rPr lang="en-US" sz="2000" dirty="0" err="1">
                <a:solidFill>
                  <a:srgbClr val="0500FF"/>
                </a:solidFill>
                <a:ea typeface="Courier" charset="0"/>
                <a:cs typeface="Courier" charset="0"/>
              </a:rPr>
              <a:t>getpost</a:t>
            </a:r>
            <a:r>
              <a:rPr lang="en-US" sz="2000" dirty="0">
                <a:solidFill>
                  <a:srgbClr val="0500FF"/>
                </a:solidFill>
                <a:ea typeface="Courier" charset="0"/>
                <a:cs typeface="Courier" charset="0"/>
              </a:rPr>
              <a:t>/classy</a:t>
            </a:r>
          </a:p>
        </p:txBody>
      </p:sp>
      <p:sp>
        <p:nvSpPr>
          <p:cNvPr id="4" name="TextBox 3"/>
          <p:cNvSpPr txBox="1"/>
          <p:nvPr/>
        </p:nvSpPr>
        <p:spPr>
          <a:xfrm>
            <a:off x="5151670" y="5409912"/>
            <a:ext cx="1888659" cy="523220"/>
          </a:xfrm>
          <a:prstGeom prst="rect">
            <a:avLst/>
          </a:prstGeom>
          <a:noFill/>
        </p:spPr>
        <p:txBody>
          <a:bodyPr wrap="none" rtlCol="0">
            <a:spAutoFit/>
          </a:bodyPr>
          <a:lstStyle/>
          <a:p>
            <a:r>
              <a:rPr lang="en-US" sz="2800" smtClean="0">
                <a:solidFill>
                  <a:srgbClr val="00FF00"/>
                </a:solidFill>
              </a:rPr>
              <a:t>Success!!!!!</a:t>
            </a:r>
            <a:endParaRPr lang="en-US" sz="2800">
              <a:solidFill>
                <a:srgbClr val="00FF00"/>
              </a:solidFill>
            </a:endParaRPr>
          </a:p>
        </p:txBody>
      </p:sp>
      <p:sp>
        <p:nvSpPr>
          <p:cNvPr id="6" name="Title 5"/>
          <p:cNvSpPr>
            <a:spLocks noGrp="1"/>
          </p:cNvSpPr>
          <p:nvPr>
            <p:ph type="title"/>
          </p:nvPr>
        </p:nvSpPr>
        <p:spPr/>
        <p:txBody>
          <a:bodyPr/>
          <a:lstStyle/>
          <a:p>
            <a:r>
              <a:rPr lang="en-US" dirty="0" smtClean="0"/>
              <a:t>Remember this?</a:t>
            </a:r>
            <a:endParaRPr lang="en-US" dirty="0"/>
          </a:p>
        </p:txBody>
      </p:sp>
    </p:spTree>
    <p:extLst>
      <p:ext uri="{BB962C8B-B14F-4D97-AF65-F5344CB8AC3E}">
        <p14:creationId xmlns:p14="http://schemas.microsoft.com/office/powerpoint/2010/main" val="8350020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p:txBody>
          <a:bodyPr/>
          <a:lstStyle/>
          <a:p>
            <a:pPr eaLnBrk="1" hangingPunct="1"/>
            <a:r>
              <a:rPr lang="en-US" altLang="x-none">
                <a:solidFill>
                  <a:srgbClr val="FFCC66"/>
                </a:solidFill>
              </a:rPr>
              <a:t>POST / Refresh /</a:t>
            </a:r>
            <a:r>
              <a:rPr lang="en-US" altLang="x-none">
                <a:solidFill>
                  <a:srgbClr val="00FF00"/>
                </a:solidFill>
              </a:rPr>
              <a:t> </a:t>
            </a:r>
            <a:r>
              <a:rPr lang="en-US" altLang="x-none">
                <a:solidFill>
                  <a:srgbClr val="FF0000"/>
                </a:solidFill>
                <a:sym typeface="Wingdings" charset="2"/>
              </a:rPr>
              <a:t></a:t>
            </a:r>
            <a:endParaRPr lang="en-US" altLang="x-none">
              <a:solidFill>
                <a:srgbClr val="FF0000"/>
              </a:solidFill>
            </a:endParaRPr>
          </a:p>
        </p:txBody>
      </p:sp>
      <p:sp>
        <p:nvSpPr>
          <p:cNvPr id="39938" name="Rectangle 2"/>
          <p:cNvSpPr>
            <a:spLocks noGrp="1" noChangeArrowheads="1"/>
          </p:cNvSpPr>
          <p:nvPr>
            <p:ph idx="1"/>
          </p:nvPr>
        </p:nvSpPr>
        <p:spPr/>
        <p:txBody>
          <a:bodyPr/>
          <a:lstStyle/>
          <a:p>
            <a:pPr marL="828654">
              <a:spcBef>
                <a:spcPts val="1725"/>
              </a:spcBef>
              <a:defRPr/>
            </a:pPr>
            <a:r>
              <a:rPr lang="en-US" sz="2851" dirty="0"/>
              <a:t>Once you do a </a:t>
            </a:r>
            <a:r>
              <a:rPr lang="en-US" sz="2851" dirty="0" smtClean="0"/>
              <a:t>POST and receive 200 status + a page of HTML, </a:t>
            </a:r>
            <a:r>
              <a:rPr lang="en-US" sz="2851" dirty="0"/>
              <a:t>if you </a:t>
            </a:r>
            <a:r>
              <a:rPr lang="en-US" sz="2851" dirty="0" smtClean="0"/>
              <a:t>tell the browser to refresh</a:t>
            </a:r>
            <a:r>
              <a:rPr lang="en-US" sz="2851" dirty="0"/>
              <a:t>, the browser will re-send the POST data a second time.</a:t>
            </a:r>
          </a:p>
          <a:p>
            <a:pPr marL="828654">
              <a:spcBef>
                <a:spcPts val="1725"/>
              </a:spcBef>
              <a:defRPr/>
            </a:pPr>
            <a:r>
              <a:rPr lang="en-US" sz="2851" dirty="0"/>
              <a:t>The user gets a </a:t>
            </a:r>
            <a:r>
              <a:rPr lang="en-US" sz="2851" dirty="0" smtClean="0"/>
              <a:t>browser pop-up </a:t>
            </a:r>
            <a:r>
              <a:rPr lang="en-US" sz="2851" dirty="0"/>
              <a:t>that tries to explain what is about to happen.</a:t>
            </a:r>
          </a:p>
        </p:txBody>
      </p:sp>
    </p:spTree>
    <p:extLst>
      <p:ext uri="{BB962C8B-B14F-4D97-AF65-F5344CB8AC3E}">
        <p14:creationId xmlns:p14="http://schemas.microsoft.com/office/powerpoint/2010/main" val="692754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87" y="114300"/>
            <a:ext cx="7975601" cy="339857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86" y="2986088"/>
            <a:ext cx="7975601" cy="3398574"/>
          </a:xfrm>
          <a:prstGeom prst="rect">
            <a:avLst/>
          </a:prstGeom>
        </p:spPr>
      </p:pic>
      <p:sp>
        <p:nvSpPr>
          <p:cNvPr id="6" name="Rectangle 5"/>
          <p:cNvSpPr/>
          <p:nvPr/>
        </p:nvSpPr>
        <p:spPr>
          <a:xfrm>
            <a:off x="3367087" y="1442052"/>
            <a:ext cx="4445512" cy="400110"/>
          </a:xfrm>
          <a:prstGeom prst="rect">
            <a:avLst/>
          </a:prstGeom>
        </p:spPr>
        <p:txBody>
          <a:bodyPr wrap="none">
            <a:spAutoFit/>
          </a:bodyPr>
          <a:lstStyle/>
          <a:p>
            <a:r>
              <a:rPr lang="en-US" sz="2000" dirty="0">
                <a:solidFill>
                  <a:srgbClr val="0500FF"/>
                </a:solidFill>
                <a:ea typeface="Courier" charset="0"/>
                <a:cs typeface="Courier" charset="0"/>
              </a:rPr>
              <a:t>https://samples.dj4e.com/</a:t>
            </a:r>
            <a:r>
              <a:rPr lang="en-US" sz="2000" dirty="0" err="1">
                <a:solidFill>
                  <a:srgbClr val="0500FF"/>
                </a:solidFill>
                <a:ea typeface="Courier" charset="0"/>
                <a:cs typeface="Courier" charset="0"/>
              </a:rPr>
              <a:t>getpost</a:t>
            </a:r>
            <a:r>
              <a:rPr lang="en-US" sz="2000" dirty="0">
                <a:solidFill>
                  <a:srgbClr val="0500FF"/>
                </a:solidFill>
                <a:ea typeface="Courier" charset="0"/>
                <a:cs typeface="Courier" charset="0"/>
              </a:rPr>
              <a:t>/classy</a:t>
            </a:r>
          </a:p>
        </p:txBody>
      </p:sp>
      <p:sp>
        <p:nvSpPr>
          <p:cNvPr id="7" name="TextBox 6"/>
          <p:cNvSpPr txBox="1"/>
          <p:nvPr/>
        </p:nvSpPr>
        <p:spPr>
          <a:xfrm>
            <a:off x="8243887" y="980387"/>
            <a:ext cx="1816010" cy="461665"/>
          </a:xfrm>
          <a:prstGeom prst="rect">
            <a:avLst/>
          </a:prstGeom>
          <a:noFill/>
        </p:spPr>
        <p:txBody>
          <a:bodyPr wrap="none" rtlCol="0">
            <a:spAutoFit/>
          </a:bodyPr>
          <a:lstStyle/>
          <a:p>
            <a:r>
              <a:rPr lang="en-US" sz="2400" smtClean="0"/>
              <a:t>Make a POST</a:t>
            </a:r>
            <a:endParaRPr lang="en-US" sz="2400"/>
          </a:p>
        </p:txBody>
      </p:sp>
      <p:sp>
        <p:nvSpPr>
          <p:cNvPr id="8" name="TextBox 7"/>
          <p:cNvSpPr txBox="1"/>
          <p:nvPr/>
        </p:nvSpPr>
        <p:spPr>
          <a:xfrm>
            <a:off x="8223400" y="2632766"/>
            <a:ext cx="1856983" cy="461665"/>
          </a:xfrm>
          <a:prstGeom prst="rect">
            <a:avLst/>
          </a:prstGeom>
          <a:noFill/>
        </p:spPr>
        <p:txBody>
          <a:bodyPr wrap="none" rtlCol="0">
            <a:spAutoFit/>
          </a:bodyPr>
          <a:lstStyle/>
          <a:p>
            <a:r>
              <a:rPr lang="en-US" sz="2400" dirty="0" smtClean="0"/>
              <a:t>Press Refresh</a:t>
            </a:r>
            <a:endParaRPr lang="en-US" sz="2400" dirty="0"/>
          </a:p>
        </p:txBody>
      </p:sp>
      <p:sp>
        <p:nvSpPr>
          <p:cNvPr id="9" name="TextBox 8"/>
          <p:cNvSpPr txBox="1"/>
          <p:nvPr/>
        </p:nvSpPr>
        <p:spPr>
          <a:xfrm>
            <a:off x="8243887" y="1806576"/>
            <a:ext cx="1659429" cy="461665"/>
          </a:xfrm>
          <a:prstGeom prst="rect">
            <a:avLst/>
          </a:prstGeom>
          <a:noFill/>
        </p:spPr>
        <p:txBody>
          <a:bodyPr wrap="none" rtlCol="0">
            <a:spAutoFit/>
          </a:bodyPr>
          <a:lstStyle/>
          <a:p>
            <a:r>
              <a:rPr lang="en-US" sz="2400" dirty="0" smtClean="0"/>
              <a:t>See Success</a:t>
            </a:r>
            <a:endParaRPr lang="en-US" sz="2400" dirty="0"/>
          </a:p>
        </p:txBody>
      </p:sp>
      <p:sp>
        <p:nvSpPr>
          <p:cNvPr id="10" name="TextBox 9"/>
          <p:cNvSpPr txBox="1"/>
          <p:nvPr/>
        </p:nvSpPr>
        <p:spPr>
          <a:xfrm>
            <a:off x="8223400" y="4555874"/>
            <a:ext cx="2438232" cy="461665"/>
          </a:xfrm>
          <a:prstGeom prst="rect">
            <a:avLst/>
          </a:prstGeom>
          <a:noFill/>
        </p:spPr>
        <p:txBody>
          <a:bodyPr wrap="none" rtlCol="0">
            <a:spAutoFit/>
          </a:bodyPr>
          <a:lstStyle/>
          <a:p>
            <a:r>
              <a:rPr lang="en-US" sz="2400" dirty="0" smtClean="0"/>
              <a:t>Yucky Message </a:t>
            </a:r>
            <a:r>
              <a:rPr lang="en-US" sz="2400" dirty="0" smtClean="0">
                <a:sym typeface="Wingdings"/>
              </a:rPr>
              <a:t></a:t>
            </a:r>
            <a:endParaRPr lang="en-US" sz="2400" dirty="0"/>
          </a:p>
        </p:txBody>
      </p:sp>
    </p:spTree>
    <p:extLst>
      <p:ext uri="{BB962C8B-B14F-4D97-AF65-F5344CB8AC3E}">
        <p14:creationId xmlns:p14="http://schemas.microsoft.com/office/powerpoint/2010/main" val="18625839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p:txBody>
          <a:bodyPr/>
          <a:lstStyle/>
          <a:p>
            <a:pPr eaLnBrk="1" hangingPunct="1"/>
            <a:r>
              <a:rPr lang="en-US" altLang="x-none" sz="5600" dirty="0" smtClean="0">
                <a:solidFill>
                  <a:srgbClr val="FFCC66"/>
                </a:solidFill>
              </a:rPr>
              <a:t>Don't Allow </a:t>
            </a:r>
            <a:r>
              <a:rPr lang="en-US" altLang="x-none" sz="5600" dirty="0">
                <a:solidFill>
                  <a:srgbClr val="FFCC66"/>
                </a:solidFill>
              </a:rPr>
              <a:t>Double Posts</a:t>
            </a:r>
          </a:p>
        </p:txBody>
      </p:sp>
      <p:sp>
        <p:nvSpPr>
          <p:cNvPr id="41986" name="Rectangle 2"/>
          <p:cNvSpPr>
            <a:spLocks noGrp="1" noChangeArrowheads="1"/>
          </p:cNvSpPr>
          <p:nvPr>
            <p:ph type="body" idx="1"/>
          </p:nvPr>
        </p:nvSpPr>
        <p:spPr/>
        <p:txBody>
          <a:bodyPr/>
          <a:lstStyle/>
          <a:p>
            <a:pPr marL="828654">
              <a:spcBef>
                <a:spcPts val="1725"/>
              </a:spcBef>
              <a:defRPr/>
            </a:pPr>
            <a:r>
              <a:rPr lang="en-US" sz="2851" dirty="0"/>
              <a:t>Typically POST requests are adding or modifying data whilst GET requests view data</a:t>
            </a:r>
          </a:p>
          <a:p>
            <a:pPr marL="828654">
              <a:spcBef>
                <a:spcPts val="1725"/>
              </a:spcBef>
              <a:defRPr/>
            </a:pPr>
            <a:r>
              <a:rPr lang="en-US" sz="2851" dirty="0"/>
              <a:t>It may be dangerous to do the same POST twice (say withdrawing funds from a bank account)</a:t>
            </a:r>
          </a:p>
          <a:p>
            <a:pPr marL="828654">
              <a:spcBef>
                <a:spcPts val="1725"/>
              </a:spcBef>
              <a:defRPr/>
            </a:pPr>
            <a:r>
              <a:rPr lang="en-US" sz="2851" dirty="0"/>
              <a:t>So the browser insists on asking the user (out of your control)</a:t>
            </a:r>
          </a:p>
          <a:p>
            <a:pPr marL="828654">
              <a:spcBef>
                <a:spcPts val="1725"/>
              </a:spcBef>
              <a:defRPr/>
            </a:pPr>
            <a:r>
              <a:rPr lang="en-US" sz="2851" dirty="0"/>
              <a:t>Kind of an ugly UX / bad </a:t>
            </a:r>
            <a:r>
              <a:rPr lang="en-US" sz="2851" dirty="0" smtClean="0"/>
              <a:t>usability</a:t>
            </a:r>
          </a:p>
          <a:p>
            <a:pPr marL="828654">
              <a:spcBef>
                <a:spcPts val="1725"/>
              </a:spcBef>
              <a:defRPr/>
            </a:pPr>
            <a:r>
              <a:rPr lang="en-US" sz="2851" dirty="0" smtClean="0"/>
              <a:t>As developers we work so this never can happen</a:t>
            </a:r>
            <a:endParaRPr lang="en-US" sz="2851" dirty="0"/>
          </a:p>
        </p:txBody>
      </p:sp>
    </p:spTree>
    <p:extLst>
      <p:ext uri="{BB962C8B-B14F-4D97-AF65-F5344CB8AC3E}">
        <p14:creationId xmlns:p14="http://schemas.microsoft.com/office/powerpoint/2010/main" val="2012804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POST-REDIRECT-GET-Refresh</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6576904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9" name="Rectangle 198">
            <a:extLst>
              <a:ext uri="{FF2B5EF4-FFF2-40B4-BE49-F238E27FC236}">
                <a16:creationId xmlns:a16="http://schemas.microsoft.com/office/drawing/2014/main" xmlns="" id="{42A5316D-ED2F-4F89-B4B4-8D9240B1A34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48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81" name="Rectangle 1"/>
          <p:cNvSpPr>
            <a:spLocks noGrp="1" noChangeArrowheads="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eaLnBrk="1" hangingPunct="1"/>
            <a:r>
              <a:rPr lang="en-US" altLang="x-none" sz="2600">
                <a:solidFill>
                  <a:srgbClr val="FFFFFF"/>
                </a:solidFill>
              </a:rPr>
              <a:t>POST Redirect Rule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331381"/>
            <a:ext cx="7188199" cy="3054982"/>
          </a:xfrm>
          <a:prstGeom prst="rect">
            <a:avLst/>
          </a:prstGeom>
        </p:spPr>
      </p:pic>
      <p:sp>
        <p:nvSpPr>
          <p:cNvPr id="49154" name="Rectangle 2"/>
          <p:cNvSpPr>
            <a:spLocks noGrp="1" noChangeArrowheads="1"/>
          </p:cNvSpPr>
          <p:nvPr>
            <p:ph type="body" idx="1"/>
          </p:nvPr>
        </p:nvSpPr>
        <p:spPr>
          <a:xfrm>
            <a:off x="4038600" y="4884873"/>
            <a:ext cx="7188199" cy="1292090"/>
          </a:xfrm>
        </p:spPr>
        <p:txBody>
          <a:bodyPr>
            <a:normAutofit/>
          </a:bodyPr>
          <a:lstStyle/>
          <a:p>
            <a:pPr marL="695307" indent="-457189">
              <a:spcBef>
                <a:spcPts val="1725"/>
              </a:spcBef>
              <a:defRPr/>
            </a:pPr>
            <a:r>
              <a:rPr lang="en-US" sz="1500" dirty="0"/>
              <a:t>The simple rule for pages intended for a browser is to never generate a page with HTML content when the app receives POST data and data has been modified</a:t>
            </a:r>
          </a:p>
          <a:p>
            <a:pPr marL="695307" indent="-457189">
              <a:spcBef>
                <a:spcPts val="1725"/>
              </a:spcBef>
              <a:defRPr/>
            </a:pPr>
            <a:r>
              <a:rPr lang="en-US" sz="1500" dirty="0"/>
              <a:t>Must </a:t>
            </a:r>
            <a:r>
              <a:rPr lang="en-US" sz="1500" dirty="0" smtClean="0"/>
              <a:t>cause a GET by redirecting </a:t>
            </a:r>
            <a:r>
              <a:rPr lang="en-US" sz="1500" dirty="0"/>
              <a:t>somewhere - even </a:t>
            </a:r>
            <a:r>
              <a:rPr lang="en-US" sz="1500" dirty="0" smtClean="0"/>
              <a:t>a GET to  </a:t>
            </a:r>
            <a:r>
              <a:rPr lang="en-US" sz="1500" dirty="0"/>
              <a:t>the same </a:t>
            </a:r>
            <a:r>
              <a:rPr lang="en-US" sz="1500" dirty="0" smtClean="0"/>
              <a:t>URL- </a:t>
            </a:r>
            <a:r>
              <a:rPr lang="en-US" sz="1500" dirty="0"/>
              <a:t>forcing the browser to make a GET after the POST</a:t>
            </a:r>
          </a:p>
        </p:txBody>
      </p:sp>
    </p:spTree>
    <p:extLst>
      <p:ext uri="{BB962C8B-B14F-4D97-AF65-F5344CB8AC3E}">
        <p14:creationId xmlns:p14="http://schemas.microsoft.com/office/powerpoint/2010/main" val="17195254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dirty="0" smtClean="0">
                <a:solidFill>
                  <a:srgbClr val="FFCC66"/>
                </a:solidFill>
              </a:rPr>
              <a:t>Review: HTTP </a:t>
            </a:r>
            <a:r>
              <a:rPr lang="en-US" altLang="x-none" sz="5600" dirty="0">
                <a:solidFill>
                  <a:srgbClr val="FFCC66"/>
                </a:solidFill>
              </a:rPr>
              <a:t>Status Codes</a:t>
            </a:r>
          </a:p>
        </p:txBody>
      </p:sp>
      <p:sp>
        <p:nvSpPr>
          <p:cNvPr id="8194" name="Content Placeholder 2"/>
          <p:cNvSpPr>
            <a:spLocks noGrp="1"/>
          </p:cNvSpPr>
          <p:nvPr>
            <p:ph idx="1"/>
          </p:nvPr>
        </p:nvSpPr>
        <p:spPr>
          <a:xfrm>
            <a:off x="1117601" y="2108201"/>
            <a:ext cx="9927167" cy="3111500"/>
          </a:xfrm>
        </p:spPr>
        <p:txBody>
          <a:bodyPr/>
          <a:lstStyle/>
          <a:p>
            <a:r>
              <a:rPr lang="en-US" altLang="x-none"/>
              <a:t>http://www.dr-chuck.com/page1.htm - </a:t>
            </a:r>
            <a:r>
              <a:rPr lang="en-US" altLang="x-none">
                <a:solidFill>
                  <a:srgbClr val="FFFF00"/>
                </a:solidFill>
              </a:rPr>
              <a:t>200 OK</a:t>
            </a:r>
          </a:p>
          <a:p>
            <a:r>
              <a:rPr lang="en-US" altLang="x-none"/>
              <a:t>http://www.wa4e.com/nowhere.htm - </a:t>
            </a:r>
            <a:r>
              <a:rPr lang="en-US" altLang="x-none">
                <a:solidFill>
                  <a:srgbClr val="FFFF00"/>
                </a:solidFill>
              </a:rPr>
              <a:t>404 Not Found</a:t>
            </a:r>
          </a:p>
          <a:p>
            <a:r>
              <a:rPr lang="en-US" altLang="x-none"/>
              <a:t>http://www.drchuck.com/ - </a:t>
            </a:r>
            <a:r>
              <a:rPr lang="en-US" altLang="x-none">
                <a:solidFill>
                  <a:srgbClr val="FFFF00"/>
                </a:solidFill>
              </a:rPr>
              <a:t>302 Found / Moved</a:t>
            </a:r>
          </a:p>
          <a:p>
            <a:pPr marL="533387" lvl="1" indent="0">
              <a:buNone/>
            </a:pPr>
            <a:r>
              <a:rPr lang="en-US" altLang="x-none"/>
              <a:t>  Also known as </a:t>
            </a:r>
            <a:r>
              <a:rPr lang="en-US" altLang="en-US"/>
              <a:t>“</a:t>
            </a:r>
            <a:r>
              <a:rPr lang="en-US" altLang="x-none"/>
              <a:t>redirect</a:t>
            </a:r>
            <a:r>
              <a:rPr lang="en-US" altLang="en-US"/>
              <a:t>”</a:t>
            </a:r>
            <a:endParaRPr lang="en-US" altLang="x-none"/>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a:solidFill>
                  <a:srgbClr val="FFFF00"/>
                </a:solidFill>
              </a:rPr>
              <a:t>https://en.wikipedia.org/wiki/List_of_HTTP_status_codes</a:t>
            </a:r>
          </a:p>
        </p:txBody>
      </p:sp>
    </p:spTree>
    <p:extLst>
      <p:ext uri="{BB962C8B-B14F-4D97-AF65-F5344CB8AC3E}">
        <p14:creationId xmlns:p14="http://schemas.microsoft.com/office/powerpoint/2010/main" val="319260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7314" y="660166"/>
            <a:ext cx="7515149" cy="2246769"/>
          </a:xfrm>
          <a:prstGeom prst="rect">
            <a:avLst/>
          </a:prstGeom>
          <a:solidFill>
            <a:schemeClr val="tx1"/>
          </a:solidFill>
        </p:spPr>
        <p:txBody>
          <a:bodyPr wrap="square" rtlCol="0">
            <a:spAutoFit/>
          </a:bodyPr>
          <a:lstStyle/>
          <a:p>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getform</a:t>
            </a:r>
            <a:r>
              <a:rPr lang="en-US" sz="1400" dirty="0">
                <a:solidFill>
                  <a:srgbClr val="000000"/>
                </a:solidFill>
                <a:latin typeface="Courier" charset="0"/>
                <a:ea typeface="Courier" charset="0"/>
                <a:cs typeface="Courier" charset="0"/>
              </a:rPr>
              <a:t>(request):</a:t>
            </a:r>
          </a:p>
          <a:p>
            <a:r>
              <a:rPr lang="en-US" sz="1400" dirty="0">
                <a:solidFill>
                  <a:srgbClr val="000000"/>
                </a:solidFill>
                <a:latin typeface="Courier" charset="0"/>
                <a:ea typeface="Courier" charset="0"/>
                <a:cs typeface="Courier" charset="0"/>
              </a:rPr>
              <a:t>    response = </a:t>
            </a:r>
            <a:r>
              <a:rPr lang="en-US" sz="1400" dirty="0" smtClean="0">
                <a:solidFill>
                  <a:srgbClr val="B42419"/>
                </a:solidFill>
                <a:latin typeface="Courier" charset="0"/>
                <a:ea typeface="Courier" charset="0"/>
                <a:cs typeface="Courier" charset="0"/>
              </a:rPr>
              <a:t>"""&lt;</a:t>
            </a:r>
            <a:r>
              <a:rPr lang="en-US" sz="1400" dirty="0">
                <a:solidFill>
                  <a:srgbClr val="B42419"/>
                </a:solidFill>
                <a:latin typeface="Courier" charset="0"/>
                <a:ea typeface="Courier" charset="0"/>
                <a:cs typeface="Courier" charset="0"/>
              </a:rPr>
              <a:t>p&gt;Impossible GET guessing game...&lt;/p&gt;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&lt;p&gt;&lt;label for="guess"&gt;Input Guess&lt;/label&gt;</a:t>
            </a:r>
            <a:endParaRPr lang="en-US"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&lt;input type="text" name="guess" size="40" id="guess"/&gt;&lt;/p&gt;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input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type</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submit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smtClean="0">
                <a:solidFill>
                  <a:srgbClr val="B42419"/>
                </a:solidFill>
                <a:latin typeface="Courier" charset="0"/>
                <a:ea typeface="Courier" charset="0"/>
                <a:cs typeface="Courier" charset="0"/>
              </a:rPr>
              <a:t>&gt;</a:t>
            </a:r>
            <a:r>
              <a:rPr lang="en-US" sz="1400" dirty="0" smtClean="0">
                <a:solidFill>
                  <a:srgbClr val="B42419"/>
                </a:solidFill>
                <a:latin typeface="Courier" charset="0"/>
                <a:ea typeface="Courier" charset="0"/>
                <a:cs typeface="Courier" charset="0"/>
              </a:rPr>
              <a:t>"""</a:t>
            </a:r>
            <a:endParaRPr lang="mr-IN" sz="1400" dirty="0">
              <a:solidFill>
                <a:srgbClr val="000000"/>
              </a:solidFill>
              <a:latin typeface="Courier" charset="0"/>
              <a:ea typeface="Courier" charset="0"/>
              <a:cs typeface="Courier" charset="0"/>
            </a:endParaRPr>
          </a:p>
          <a:p>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response += </a:t>
            </a:r>
            <a:r>
              <a:rPr lang="en-US" sz="1400" dirty="0" err="1">
                <a:solidFill>
                  <a:srgbClr val="000000"/>
                </a:solidFill>
                <a:latin typeface="Courier" charset="0"/>
                <a:ea typeface="Courier" charset="0"/>
                <a:cs typeface="Courier" charset="0"/>
              </a:rPr>
              <a:t>dumpdata</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request.GET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HttpResponse</a:t>
            </a:r>
            <a:r>
              <a:rPr lang="en-US" sz="1400" dirty="0">
                <a:solidFill>
                  <a:srgbClr val="000000"/>
                </a:solidFill>
                <a:latin typeface="Courier" charset="0"/>
                <a:ea typeface="Courier" charset="0"/>
                <a:cs typeface="Courier" charset="0"/>
              </a:rPr>
              <a:t>(response)</a:t>
            </a:r>
            <a:endParaRPr lang="en-US" sz="1400" b="1" dirty="0">
              <a:latin typeface="Courier" charset="0"/>
              <a:ea typeface="Courier" charset="0"/>
              <a:cs typeface="Courier" charset="0"/>
            </a:endParaRPr>
          </a:p>
        </p:txBody>
      </p:sp>
      <p:sp>
        <p:nvSpPr>
          <p:cNvPr id="7" name="Rectangle 6"/>
          <p:cNvSpPr/>
          <p:nvPr/>
        </p:nvSpPr>
        <p:spPr>
          <a:xfrm>
            <a:off x="7617177" y="4244180"/>
            <a:ext cx="3768019" cy="338554"/>
          </a:xfrm>
          <a:prstGeom prst="rect">
            <a:avLst/>
          </a:prstGeom>
        </p:spPr>
        <p:txBody>
          <a:bodyPr wrap="none">
            <a:spAutoFit/>
          </a:bodyPr>
          <a:lstStyle/>
          <a:p>
            <a:r>
              <a:rPr lang="en-US" sz="1600" dirty="0">
                <a:solidFill>
                  <a:srgbClr val="FFFF00"/>
                </a:solidFill>
              </a:rPr>
              <a:t>https://</a:t>
            </a:r>
            <a:r>
              <a:rPr lang="en-US" sz="1600" dirty="0" smtClean="0">
                <a:solidFill>
                  <a:srgbClr val="FFFF00"/>
                </a:solidFill>
              </a:rPr>
              <a:t>samples.dj4e.com/</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getform</a:t>
            </a:r>
            <a:endParaRPr lang="en-US" sz="1600" dirty="0">
              <a:solidFill>
                <a:srgbClr val="FFFF00"/>
              </a:solidFill>
            </a:endParaRPr>
          </a:p>
        </p:txBody>
      </p:sp>
      <p:sp>
        <p:nvSpPr>
          <p:cNvPr id="8" name="Rectangle 7"/>
          <p:cNvSpPr/>
          <p:nvPr/>
        </p:nvSpPr>
        <p:spPr>
          <a:xfrm>
            <a:off x="8596163" y="1444996"/>
            <a:ext cx="2789033" cy="338554"/>
          </a:xfrm>
          <a:prstGeom prst="rect">
            <a:avLst/>
          </a:prstGeom>
        </p:spPr>
        <p:txBody>
          <a:bodyPr wrap="none">
            <a:spAutoFit/>
          </a:bodyPr>
          <a:lstStyle/>
          <a:p>
            <a:r>
              <a:rPr lang="en-US" sz="1600" dirty="0" smtClean="0">
                <a:solidFill>
                  <a:srgbClr val="FFFF00"/>
                </a:solidFill>
              </a:rPr>
              <a:t>dj4e-samples/</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views.py</a:t>
            </a:r>
            <a:endParaRPr lang="en-US" sz="1600" dirty="0">
              <a:solidFill>
                <a:srgbClr val="FFFF00"/>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23390"/>
          <a:stretch/>
        </p:blipFill>
        <p:spPr>
          <a:xfrm>
            <a:off x="514426" y="3014126"/>
            <a:ext cx="6286424" cy="3343834"/>
          </a:xfrm>
          <a:prstGeom prst="rect">
            <a:avLst/>
          </a:prstGeom>
        </p:spPr>
      </p:pic>
    </p:spTree>
    <p:extLst>
      <p:ext uri="{BB962C8B-B14F-4D97-AF65-F5344CB8AC3E}">
        <p14:creationId xmlns:p14="http://schemas.microsoft.com/office/powerpoint/2010/main" val="15306515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3"/>
          <p:cNvSpPr>
            <a:spLocks noChangeArrowheads="1"/>
          </p:cNvSpPr>
          <p:nvPr/>
        </p:nvSpPr>
        <p:spPr bwMode="auto">
          <a:xfrm>
            <a:off x="1930400" y="5664201"/>
            <a:ext cx="76200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rPr>
              <a:t>https://en.wikipedia.org/wiki/Post/Redirect/Get</a:t>
            </a:r>
          </a:p>
        </p:txBody>
      </p:sp>
      <p:pic>
        <p:nvPicPr>
          <p:cNvPr id="21506" name="Picture 4" descr="PostRedirectGet_DoubleSubmitProble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2451" y="1644651"/>
            <a:ext cx="5257800" cy="280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5" descr="PostRedirectGet_DoubleSubmitSolu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6051" y="863600"/>
            <a:ext cx="537210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5604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39" y="744798"/>
            <a:ext cx="10225088" cy="2800767"/>
          </a:xfrm>
          <a:prstGeom prst="rect">
            <a:avLst/>
          </a:prstGeom>
          <a:solidFill>
            <a:schemeClr val="tx1"/>
          </a:solidFill>
        </p:spPr>
        <p:txBody>
          <a:bodyPr wrap="squar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AwesomeView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request.session.get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False</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 </a:t>
            </a:r>
            <a:r>
              <a:rPr lang="en-US" sz="1600" dirty="0">
                <a:solidFill>
                  <a:srgbClr val="C1651C"/>
                </a:solidFill>
                <a:latin typeface="Courier" charset="0"/>
                <a:ea typeface="Courier" charset="0"/>
                <a:cs typeface="Courier" charset="0"/>
              </a:rPr>
              <a:t>del</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getpost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guess.html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'message'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a:t>
            </a:r>
          </a:p>
          <a:p>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post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guess = </a:t>
            </a:r>
            <a:r>
              <a:rPr lang="en-US" sz="1600" dirty="0" err="1">
                <a:solidFill>
                  <a:srgbClr val="000000"/>
                </a:solidFill>
                <a:latin typeface="Courier" charset="0"/>
                <a:ea typeface="Courier" charset="0"/>
                <a:cs typeface="Courier" charset="0"/>
              </a:rPr>
              <a:t>request.POST.get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checkguess</a:t>
            </a:r>
            <a:r>
              <a:rPr lang="en-US" sz="1600" dirty="0">
                <a:solidFill>
                  <a:srgbClr val="000000"/>
                </a:solidFill>
                <a:latin typeface="Courier" charset="0"/>
                <a:ea typeface="Courier" charset="0"/>
                <a:cs typeface="Courier" charset="0"/>
              </a:rPr>
              <a:t>(guess)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redirect(</a:t>
            </a:r>
            <a:r>
              <a:rPr lang="en-US" sz="1600" dirty="0" err="1">
                <a:solidFill>
                  <a:srgbClr val="000000"/>
                </a:solidFill>
                <a:latin typeface="Courier" charset="0"/>
                <a:ea typeface="Courier" charset="0"/>
                <a:cs typeface="Courier" charset="0"/>
              </a:rPr>
              <a:t>request.path</a:t>
            </a:r>
            <a:r>
              <a:rPr lang="en-US" sz="1600" dirty="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3" name="Rectangle 2"/>
          <p:cNvSpPr/>
          <p:nvPr/>
        </p:nvSpPr>
        <p:spPr>
          <a:xfrm>
            <a:off x="7497774" y="744798"/>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extBox 3"/>
          <p:cNvSpPr txBox="1"/>
          <p:nvPr/>
        </p:nvSpPr>
        <p:spPr>
          <a:xfrm>
            <a:off x="604839" y="3684064"/>
            <a:ext cx="6413935" cy="2246769"/>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1396A3"/>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Guessing game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if message %}</a:t>
            </a: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message</a:t>
            </a:r>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endif</a:t>
            </a:r>
            <a:r>
              <a:rPr lang="mr-IN" sz="1400" dirty="0">
                <a:solidFill>
                  <a:srgbClr val="000000"/>
                </a:solidFill>
                <a:latin typeface="Courier" charset="0"/>
                <a:ea typeface="Courier" charset="0"/>
                <a:cs typeface="Courier" charset="0"/>
              </a:rPr>
              <a:t> %}</a:t>
            </a: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form</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method</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"post"</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&gt;&lt;</a:t>
            </a:r>
            <a:r>
              <a:rPr lang="en-US" sz="1400" dirty="0">
                <a:solidFill>
                  <a:srgbClr val="C1651C"/>
                </a:solidFill>
                <a:latin typeface="Courier" charset="0"/>
                <a:ea typeface="Courier" charset="0"/>
                <a:cs typeface="Courier" charset="0"/>
              </a:rPr>
              <a:t>label</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for</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Input Guess</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label</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csrf_token</a:t>
            </a:r>
            <a:r>
              <a:rPr lang="en-US" sz="1400" dirty="0">
                <a:solidFill>
                  <a:srgbClr val="000000"/>
                </a:solidFill>
                <a:latin typeface="Courier" charset="0"/>
                <a:ea typeface="Courier" charset="0"/>
                <a:cs typeface="Courier" charset="0"/>
              </a:rPr>
              <a:t> %}</a:t>
            </a: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input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type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"text"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name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size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"40"</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id</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/&gt;&lt;/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input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type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"submit"</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form</a:t>
            </a:r>
            <a:r>
              <a:rPr lang="mr-IN" sz="1400" dirty="0">
                <a:solidFill>
                  <a:srgbClr val="2EAEBB"/>
                </a:solidFill>
                <a:latin typeface="Courier" charset="0"/>
                <a:ea typeface="Courier" charset="0"/>
                <a:cs typeface="Courier" charset="0"/>
              </a:rPr>
              <a:t>&gt;</a:t>
            </a:r>
            <a:endParaRPr lang="en-US" sz="1400" b="1" dirty="0">
              <a:latin typeface="Courier" charset="0"/>
              <a:ea typeface="Courier" charset="0"/>
              <a:cs typeface="Courier" charset="0"/>
            </a:endParaRPr>
          </a:p>
        </p:txBody>
      </p:sp>
      <p:sp>
        <p:nvSpPr>
          <p:cNvPr id="5" name="Rectangle 4"/>
          <p:cNvSpPr/>
          <p:nvPr/>
        </p:nvSpPr>
        <p:spPr>
          <a:xfrm>
            <a:off x="4645807" y="3969784"/>
            <a:ext cx="5703934" cy="400110"/>
          </a:xfrm>
          <a:prstGeom prst="rect">
            <a:avLst/>
          </a:prstGeom>
          <a:solidFill>
            <a:schemeClr val="tx1"/>
          </a:solidFill>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4452060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900" y="1346200"/>
            <a:ext cx="9474200" cy="4152900"/>
          </a:xfrm>
          <a:prstGeom prst="rect">
            <a:avLst/>
          </a:prstGeom>
        </p:spPr>
      </p:pic>
      <p:sp>
        <p:nvSpPr>
          <p:cNvPr id="3" name="Rectangle 2"/>
          <p:cNvSpPr/>
          <p:nvPr/>
        </p:nvSpPr>
        <p:spPr>
          <a:xfrm>
            <a:off x="3910369" y="791130"/>
            <a:ext cx="4371261"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getpost</a:t>
            </a:r>
            <a:r>
              <a:rPr lang="en-US" dirty="0">
                <a:solidFill>
                  <a:srgbClr val="FFFF00"/>
                </a:solidFill>
              </a:rPr>
              <a:t>/awesome</a:t>
            </a:r>
          </a:p>
        </p:txBody>
      </p:sp>
      <p:sp>
        <p:nvSpPr>
          <p:cNvPr id="4" name="TextBox 3"/>
          <p:cNvSpPr txBox="1"/>
          <p:nvPr/>
        </p:nvSpPr>
        <p:spPr>
          <a:xfrm>
            <a:off x="7200900" y="3161040"/>
            <a:ext cx="2714625" cy="954107"/>
          </a:xfrm>
          <a:prstGeom prst="rect">
            <a:avLst/>
          </a:prstGeom>
          <a:noFill/>
        </p:spPr>
        <p:txBody>
          <a:bodyPr wrap="square" rtlCol="0">
            <a:spAutoFit/>
          </a:bodyPr>
          <a:lstStyle/>
          <a:p>
            <a:pPr algn="ctr"/>
            <a:r>
              <a:rPr lang="en-US" sz="2800" smtClean="0">
                <a:solidFill>
                  <a:srgbClr val="00B050"/>
                </a:solidFill>
              </a:rPr>
              <a:t>Enter guess </a:t>
            </a:r>
            <a:r>
              <a:rPr lang="en-US" sz="2800" dirty="0" smtClean="0">
                <a:solidFill>
                  <a:srgbClr val="00B050"/>
                </a:solidFill>
              </a:rPr>
              <a:t>and press Submit</a:t>
            </a:r>
            <a:endParaRPr lang="en-US" sz="2800" dirty="0">
              <a:solidFill>
                <a:srgbClr val="00B050"/>
              </a:solidFill>
            </a:endParaRPr>
          </a:p>
        </p:txBody>
      </p:sp>
    </p:spTree>
    <p:extLst>
      <p:ext uri="{BB962C8B-B14F-4D97-AF65-F5344CB8AC3E}">
        <p14:creationId xmlns:p14="http://schemas.microsoft.com/office/powerpoint/2010/main" val="4339496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3" name="TextBox 2"/>
          <p:cNvSpPr txBox="1"/>
          <p:nvPr/>
        </p:nvSpPr>
        <p:spPr>
          <a:xfrm>
            <a:off x="7486650" y="1585913"/>
            <a:ext cx="2422202" cy="523220"/>
          </a:xfrm>
          <a:prstGeom prst="rect">
            <a:avLst/>
          </a:prstGeom>
          <a:noFill/>
        </p:spPr>
        <p:txBody>
          <a:bodyPr wrap="none" rtlCol="0">
            <a:spAutoFit/>
          </a:bodyPr>
          <a:lstStyle/>
          <a:p>
            <a:r>
              <a:rPr lang="en-US" sz="2800" smtClean="0">
                <a:solidFill>
                  <a:srgbClr val="00B050"/>
                </a:solidFill>
              </a:rPr>
              <a:t>POST Response</a:t>
            </a:r>
            <a:endParaRPr lang="en-US" sz="2800">
              <a:solidFill>
                <a:srgbClr val="00B050"/>
              </a:solidFill>
            </a:endParaRPr>
          </a:p>
        </p:txBody>
      </p:sp>
    </p:spTree>
    <p:extLst>
      <p:ext uri="{BB962C8B-B14F-4D97-AF65-F5344CB8AC3E}">
        <p14:creationId xmlns:p14="http://schemas.microsoft.com/office/powerpoint/2010/main" val="10396972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4" name="TextBox 3"/>
          <p:cNvSpPr txBox="1"/>
          <p:nvPr/>
        </p:nvSpPr>
        <p:spPr>
          <a:xfrm>
            <a:off x="7486650" y="1585913"/>
            <a:ext cx="2831096" cy="523220"/>
          </a:xfrm>
          <a:prstGeom prst="rect">
            <a:avLst/>
          </a:prstGeom>
          <a:noFill/>
        </p:spPr>
        <p:txBody>
          <a:bodyPr wrap="none" rtlCol="0">
            <a:spAutoFit/>
          </a:bodyPr>
          <a:lstStyle/>
          <a:p>
            <a:r>
              <a:rPr lang="en-US" sz="2800" dirty="0" smtClean="0">
                <a:solidFill>
                  <a:srgbClr val="00B050"/>
                </a:solidFill>
              </a:rPr>
              <a:t>GET after Redirect</a:t>
            </a:r>
            <a:endParaRPr lang="en-US" sz="2800" dirty="0">
              <a:solidFill>
                <a:srgbClr val="00B050"/>
              </a:solidFill>
            </a:endParaRPr>
          </a:p>
        </p:txBody>
      </p:sp>
    </p:spTree>
    <p:extLst>
      <p:ext uri="{BB962C8B-B14F-4D97-AF65-F5344CB8AC3E}">
        <p14:creationId xmlns:p14="http://schemas.microsoft.com/office/powerpoint/2010/main" val="15170871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3" name="TextBox 2"/>
          <p:cNvSpPr txBox="1"/>
          <p:nvPr/>
        </p:nvSpPr>
        <p:spPr>
          <a:xfrm>
            <a:off x="7486650" y="1585913"/>
            <a:ext cx="2311017" cy="523220"/>
          </a:xfrm>
          <a:prstGeom prst="rect">
            <a:avLst/>
          </a:prstGeom>
          <a:noFill/>
        </p:spPr>
        <p:txBody>
          <a:bodyPr wrap="none" rtlCol="0">
            <a:spAutoFit/>
          </a:bodyPr>
          <a:lstStyle/>
          <a:p>
            <a:r>
              <a:rPr lang="en-US" sz="2800" dirty="0" smtClean="0">
                <a:solidFill>
                  <a:srgbClr val="00B050"/>
                </a:solidFill>
              </a:rPr>
              <a:t>Refreshed GET</a:t>
            </a:r>
            <a:endParaRPr lang="en-US" sz="2800" dirty="0">
              <a:solidFill>
                <a:srgbClr val="00B050"/>
              </a:solidFill>
            </a:endParaRPr>
          </a:p>
        </p:txBody>
      </p:sp>
    </p:spTree>
    <p:extLst>
      <p:ext uri="{BB962C8B-B14F-4D97-AF65-F5344CB8AC3E}">
        <p14:creationId xmlns:p14="http://schemas.microsoft.com/office/powerpoint/2010/main" val="17506803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3464" y="3059373"/>
            <a:ext cx="10225088" cy="2800767"/>
          </a:xfrm>
          <a:prstGeom prst="rect">
            <a:avLst/>
          </a:prstGeom>
          <a:solidFill>
            <a:schemeClr val="tx1"/>
          </a:solidFill>
        </p:spPr>
        <p:txBody>
          <a:bodyPr wrap="squar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AwesomeView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request.session.get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False</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 </a:t>
            </a:r>
            <a:r>
              <a:rPr lang="en-US" sz="1600" dirty="0">
                <a:solidFill>
                  <a:srgbClr val="C1651C"/>
                </a:solidFill>
                <a:latin typeface="Courier" charset="0"/>
                <a:ea typeface="Courier" charset="0"/>
                <a:cs typeface="Courier" charset="0"/>
              </a:rPr>
              <a:t>del</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getpost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guess.html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'message'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a:t>
            </a:r>
          </a:p>
          <a:p>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post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guess = </a:t>
            </a:r>
            <a:r>
              <a:rPr lang="en-US" sz="1600" dirty="0" err="1">
                <a:solidFill>
                  <a:srgbClr val="000000"/>
                </a:solidFill>
                <a:latin typeface="Courier" charset="0"/>
                <a:ea typeface="Courier" charset="0"/>
                <a:cs typeface="Courier" charset="0"/>
              </a:rPr>
              <a:t>request.POST.get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checkguess</a:t>
            </a:r>
            <a:r>
              <a:rPr lang="en-US" sz="1600" dirty="0">
                <a:solidFill>
                  <a:srgbClr val="000000"/>
                </a:solidFill>
                <a:latin typeface="Courier" charset="0"/>
                <a:ea typeface="Courier" charset="0"/>
                <a:cs typeface="Courier" charset="0"/>
              </a:rPr>
              <a:t>(guess)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redirect(</a:t>
            </a:r>
            <a:r>
              <a:rPr lang="en-US" sz="1600" dirty="0" err="1">
                <a:solidFill>
                  <a:srgbClr val="000000"/>
                </a:solidFill>
                <a:latin typeface="Courier" charset="0"/>
                <a:ea typeface="Courier" charset="0"/>
                <a:cs typeface="Courier" charset="0"/>
              </a:rPr>
              <a:t>request.path</a:t>
            </a:r>
            <a:r>
              <a:rPr lang="en-US" sz="1600" dirty="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3" name="Rectangle 2"/>
          <p:cNvSpPr/>
          <p:nvPr/>
        </p:nvSpPr>
        <p:spPr>
          <a:xfrm>
            <a:off x="7926399" y="3059373"/>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itle 3"/>
          <p:cNvSpPr>
            <a:spLocks noGrp="1"/>
          </p:cNvSpPr>
          <p:nvPr>
            <p:ph type="title"/>
          </p:nvPr>
        </p:nvSpPr>
        <p:spPr/>
        <p:txBody>
          <a:bodyPr/>
          <a:lstStyle/>
          <a:p>
            <a:r>
              <a:rPr lang="en-US" dirty="0" smtClean="0"/>
              <a:t>The response to a POST must be a redirect</a:t>
            </a:r>
            <a:endParaRPr lang="en-US" dirty="0"/>
          </a:p>
        </p:txBody>
      </p:sp>
      <p:sp>
        <p:nvSpPr>
          <p:cNvPr id="5" name="Content Placeholder 4"/>
          <p:cNvSpPr>
            <a:spLocks noGrp="1"/>
          </p:cNvSpPr>
          <p:nvPr>
            <p:ph idx="1"/>
          </p:nvPr>
        </p:nvSpPr>
        <p:spPr/>
        <p:txBody>
          <a:bodyPr/>
          <a:lstStyle/>
          <a:p>
            <a:r>
              <a:rPr lang="en-US" dirty="0" smtClean="0"/>
              <a:t>Pass data to the GET </a:t>
            </a:r>
            <a:r>
              <a:rPr lang="mr-IN" dirty="0" smtClean="0"/>
              <a:t>–</a:t>
            </a:r>
            <a:r>
              <a:rPr lang="en-US" dirty="0" smtClean="0"/>
              <a:t> "flash message pattern"</a:t>
            </a:r>
          </a:p>
          <a:p>
            <a:r>
              <a:rPr lang="en-US" dirty="0" smtClean="0"/>
              <a:t>Session can be used for flash messages</a:t>
            </a:r>
            <a:endParaRPr lang="en-US" dirty="0"/>
          </a:p>
        </p:txBody>
      </p:sp>
    </p:spTree>
    <p:extLst>
      <p:ext uri="{BB962C8B-B14F-4D97-AF65-F5344CB8AC3E}">
        <p14:creationId xmlns:p14="http://schemas.microsoft.com/office/powerpoint/2010/main" val="12842184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support for forms</a:t>
            </a:r>
            <a:endParaRPr lang="en-US" dirty="0"/>
          </a:p>
        </p:txBody>
      </p:sp>
      <p:sp>
        <p:nvSpPr>
          <p:cNvPr id="3" name="Text Placeholder 2"/>
          <p:cNvSpPr>
            <a:spLocks noGrp="1"/>
          </p:cNvSpPr>
          <p:nvPr>
            <p:ph type="body" idx="1"/>
          </p:nvPr>
        </p:nvSpPr>
        <p:spPr/>
        <p:txBody>
          <a:bodyPr/>
          <a:lstStyle/>
          <a:p>
            <a:r>
              <a:rPr lang="en-US" dirty="0"/>
              <a:t>https://samples.dj4e.com/form/</a:t>
            </a:r>
            <a:endParaRPr lang="en-US" dirty="0" smtClean="0"/>
          </a:p>
          <a:p>
            <a:r>
              <a:rPr lang="en-US" dirty="0"/>
              <a:t>https://</a:t>
            </a:r>
            <a:r>
              <a:rPr lang="en-US" dirty="0" err="1"/>
              <a:t>docs.djangoproject.com</a:t>
            </a:r>
            <a:r>
              <a:rPr lang="en-US" dirty="0"/>
              <a:t>/</a:t>
            </a:r>
            <a:r>
              <a:rPr lang="en-US" dirty="0" err="1"/>
              <a:t>en</a:t>
            </a:r>
            <a:r>
              <a:rPr lang="en-US" dirty="0"/>
              <a:t>/2.2/topics/forms</a:t>
            </a:r>
            <a:r>
              <a:rPr lang="en-US" dirty="0" smtClean="0"/>
              <a:t>/</a:t>
            </a:r>
          </a:p>
          <a:p>
            <a:r>
              <a:rPr lang="en-US" dirty="0"/>
              <a:t>https://</a:t>
            </a:r>
            <a:r>
              <a:rPr lang="en-US" dirty="0" err="1"/>
              <a:t>github.com</a:t>
            </a:r>
            <a:r>
              <a:rPr lang="en-US" dirty="0"/>
              <a:t>/csev/dj4e-samples/tree/master/form</a:t>
            </a:r>
          </a:p>
        </p:txBody>
      </p:sp>
    </p:spTree>
    <p:extLst>
      <p:ext uri="{BB962C8B-B14F-4D97-AF65-F5344CB8AC3E}">
        <p14:creationId xmlns:p14="http://schemas.microsoft.com/office/powerpoint/2010/main" val="46481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Linux</a:t>
            </a:r>
            <a:endParaRPr lang="en-US" dirty="0"/>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Browser</a:t>
            </a:r>
            <a:endParaRPr lang="en-US" dirty="0"/>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smtClean="0"/>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smtClean="0">
                <a:solidFill>
                  <a:schemeClr val="tx1"/>
                </a:solidFill>
              </a:rPr>
              <a:t>Routing</a:t>
            </a:r>
            <a:endParaRPr lang="en-US">
              <a:solidFill>
                <a:schemeClr val="tx1"/>
              </a:solidFill>
            </a:endParaRP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Views</a:t>
            </a:r>
            <a:endParaRPr lang="en-US" dirty="0">
              <a:solidFill>
                <a:schemeClr val="bg1"/>
              </a:solidFill>
            </a:endParaRP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US" dirty="0"/>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t>Templates</a:t>
            </a:r>
            <a:endParaRPr lang="en-US" dirty="0" smtClean="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N</a:t>
            </a:r>
          </a:p>
          <a:p>
            <a:pPr algn="ctr"/>
            <a:r>
              <a:rPr lang="en-US" dirty="0" smtClean="0"/>
              <a:t>G</a:t>
            </a:r>
          </a:p>
          <a:p>
            <a:pPr algn="ctr"/>
            <a:r>
              <a:rPr lang="en-US" dirty="0" smtClean="0"/>
              <a:t>I</a:t>
            </a:r>
          </a:p>
          <a:p>
            <a:pPr algn="ctr"/>
            <a:r>
              <a:rPr lang="en-US" dirty="0" smtClean="0"/>
              <a:t>N</a:t>
            </a:r>
            <a:br>
              <a:rPr lang="en-US" dirty="0" smtClean="0"/>
            </a:br>
            <a:r>
              <a:rPr lang="en-US" dirty="0" smtClean="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views.py</a:t>
            </a:r>
            <a:endParaRPr lang="en-US" dirty="0" smtClean="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Models</a:t>
            </a:r>
            <a:endParaRPr lang="en-US" dirty="0">
              <a:solidFill>
                <a:schemeClr val="tx1"/>
              </a:solidFill>
            </a:endParaRP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p>
          <a:p>
            <a:pPr algn="ctr"/>
            <a:r>
              <a:rPr lang="en-US" dirty="0" smtClean="0"/>
              <a:t>O</a:t>
            </a:r>
          </a:p>
          <a:p>
            <a:pPr algn="ctr"/>
            <a:r>
              <a:rPr lang="en-US" dirty="0" smtClean="0"/>
              <a:t>M</a:t>
            </a:r>
            <a:endParaRPr lang="en-US" dirty="0"/>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Parse</a:t>
            </a:r>
          </a:p>
          <a:p>
            <a:pPr algn="ctr"/>
            <a:r>
              <a:rPr lang="en-US" dirty="0" smtClean="0">
                <a:solidFill>
                  <a:schemeClr val="tx1"/>
                </a:solidFill>
              </a:rPr>
              <a:t>Response</a:t>
            </a:r>
            <a:endParaRPr lang="en-US" dirty="0">
              <a:solidFill>
                <a:schemeClr val="tx1"/>
              </a:solidFill>
            </a:endParaRP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smtClean="0"/>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13" idx="2"/>
          </p:cNvCxnSpPr>
          <p:nvPr/>
        </p:nvCxnSpPr>
        <p:spPr>
          <a:xfrm flipV="1">
            <a:off x="9813128" y="3421029"/>
            <a:ext cx="960456"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4" idx="2"/>
            <a:endCxn id="49" idx="0"/>
          </p:cNvCxnSpPr>
          <p:nvPr/>
        </p:nvCxnSpPr>
        <p:spPr>
          <a:xfrm flipH="1">
            <a:off x="8664626" y="3966793"/>
            <a:ext cx="473108" cy="44834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3800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Django's role in forms  (DRY)</a:t>
            </a:r>
            <a:endParaRPr lang="en-US" dirty="0"/>
          </a:p>
        </p:txBody>
      </p:sp>
      <p:sp>
        <p:nvSpPr>
          <p:cNvPr id="7" name="Rectangle 6"/>
          <p:cNvSpPr/>
          <p:nvPr/>
        </p:nvSpPr>
        <p:spPr>
          <a:xfrm>
            <a:off x="2205038" y="5784116"/>
            <a:ext cx="8305800" cy="369332"/>
          </a:xfrm>
          <a:prstGeom prst="rect">
            <a:avLst/>
          </a:prstGeom>
        </p:spPr>
        <p:txBody>
          <a:bodyPr wrap="square">
            <a:spAutoFit/>
          </a:bodyPr>
          <a:lstStyle/>
          <a:p>
            <a:r>
              <a:rPr lang="en-US" dirty="0">
                <a:solidFill>
                  <a:srgbClr val="FFFF00"/>
                </a:solidFill>
              </a:rPr>
              <a:t>https://</a:t>
            </a:r>
            <a:r>
              <a:rPr lang="en-US" dirty="0" err="1">
                <a:solidFill>
                  <a:srgbClr val="FFFF00"/>
                </a:solidFill>
              </a:rPr>
              <a:t>docs.djangoproject.com</a:t>
            </a:r>
            <a:r>
              <a:rPr lang="en-US" dirty="0">
                <a:solidFill>
                  <a:srgbClr val="FFFF00"/>
                </a:solidFill>
              </a:rPr>
              <a:t>/</a:t>
            </a:r>
            <a:r>
              <a:rPr lang="en-US" dirty="0" err="1">
                <a:solidFill>
                  <a:srgbClr val="FFFF00"/>
                </a:solidFill>
              </a:rPr>
              <a:t>en</a:t>
            </a:r>
            <a:r>
              <a:rPr lang="en-US" dirty="0">
                <a:solidFill>
                  <a:srgbClr val="FFFF00"/>
                </a:solidFill>
              </a:rPr>
              <a:t>/2.2/topics/forms/#</a:t>
            </a:r>
            <a:r>
              <a:rPr lang="en-US" dirty="0" err="1">
                <a:solidFill>
                  <a:srgbClr val="FFFF00"/>
                </a:solidFill>
              </a:rPr>
              <a:t>django</a:t>
            </a:r>
            <a:r>
              <a:rPr lang="en-US" dirty="0">
                <a:solidFill>
                  <a:srgbClr val="FFFF00"/>
                </a:solidFill>
              </a:rPr>
              <a:t>-s-role-in-forms</a:t>
            </a:r>
          </a:p>
        </p:txBody>
      </p:sp>
      <p:sp>
        <p:nvSpPr>
          <p:cNvPr id="9" name="Rectangle 8"/>
          <p:cNvSpPr/>
          <p:nvPr/>
        </p:nvSpPr>
        <p:spPr>
          <a:xfrm>
            <a:off x="838200" y="1690688"/>
            <a:ext cx="10163175" cy="3893374"/>
          </a:xfrm>
          <a:prstGeom prst="rect">
            <a:avLst/>
          </a:prstGeom>
          <a:solidFill>
            <a:schemeClr val="tx1"/>
          </a:solidFill>
        </p:spPr>
        <p:txBody>
          <a:bodyPr wrap="square">
            <a:spAutoFit/>
          </a:bodyPr>
          <a:lstStyle/>
          <a:p>
            <a:r>
              <a:rPr lang="en-US" sz="1900" dirty="0">
                <a:solidFill>
                  <a:srgbClr val="09442A"/>
                </a:solidFill>
              </a:rPr>
              <a:t>Handling forms is a complex business. Consider Django’s admin, where numerous items of data of several different types may need to be prepared for display in a form, rendered as HTML, edited using a convenient interface, returned to the server, validated and cleaned up, and then saved or passed on for further </a:t>
            </a:r>
            <a:r>
              <a:rPr lang="en-US" sz="1900" dirty="0" smtClean="0">
                <a:solidFill>
                  <a:srgbClr val="09442A"/>
                </a:solidFill>
              </a:rPr>
              <a:t>processing. Django’s </a:t>
            </a:r>
            <a:r>
              <a:rPr lang="en-US" sz="1900" dirty="0">
                <a:solidFill>
                  <a:srgbClr val="09442A"/>
                </a:solidFill>
              </a:rPr>
              <a:t>form functionality can simplify and automate vast portions of this work, and can also do it more securely than most programmers would be able to do in code they wrote themselves</a:t>
            </a:r>
            <a:r>
              <a:rPr lang="en-US" sz="1900" dirty="0" smtClean="0">
                <a:solidFill>
                  <a:srgbClr val="09442A"/>
                </a:solidFill>
              </a:rPr>
              <a:t>.</a:t>
            </a:r>
          </a:p>
          <a:p>
            <a:endParaRPr lang="en-US" sz="1900" dirty="0">
              <a:solidFill>
                <a:srgbClr val="09442A"/>
              </a:solidFill>
            </a:endParaRPr>
          </a:p>
          <a:p>
            <a:r>
              <a:rPr lang="en-US" sz="1900" dirty="0">
                <a:solidFill>
                  <a:srgbClr val="09442A"/>
                </a:solidFill>
              </a:rPr>
              <a:t>Django handles three distinct parts of the work involved in forms</a:t>
            </a:r>
            <a:r>
              <a:rPr lang="en-US" sz="1900" dirty="0" smtClean="0">
                <a:solidFill>
                  <a:srgbClr val="09442A"/>
                </a:solidFill>
              </a:rPr>
              <a:t>:</a:t>
            </a:r>
            <a:endParaRPr lang="en-US" sz="1900" dirty="0">
              <a:solidFill>
                <a:srgbClr val="09442A"/>
              </a:solidFill>
            </a:endParaRPr>
          </a:p>
          <a:p>
            <a:pPr marL="285750" indent="-285750">
              <a:buFont typeface="Arial" charset="0"/>
              <a:buChar char="•"/>
            </a:pPr>
            <a:r>
              <a:rPr lang="en-US" sz="1900" dirty="0">
                <a:solidFill>
                  <a:srgbClr val="09442A"/>
                </a:solidFill>
              </a:rPr>
              <a:t>preparing and restructuring data to make it ready for rendering</a:t>
            </a:r>
          </a:p>
          <a:p>
            <a:pPr marL="285750" indent="-285750">
              <a:buFont typeface="Arial" charset="0"/>
              <a:buChar char="•"/>
            </a:pPr>
            <a:r>
              <a:rPr lang="en-US" sz="1900" dirty="0">
                <a:solidFill>
                  <a:srgbClr val="09442A"/>
                </a:solidFill>
              </a:rPr>
              <a:t>creating HTML forms for the data</a:t>
            </a:r>
          </a:p>
          <a:p>
            <a:pPr marL="285750" indent="-285750">
              <a:buFont typeface="Arial" charset="0"/>
              <a:buChar char="•"/>
            </a:pPr>
            <a:r>
              <a:rPr lang="en-US" sz="1900" dirty="0">
                <a:solidFill>
                  <a:srgbClr val="09442A"/>
                </a:solidFill>
              </a:rPr>
              <a:t>receiving and processing submitted forms and data from the </a:t>
            </a:r>
            <a:r>
              <a:rPr lang="en-US" sz="1900" dirty="0" smtClean="0">
                <a:solidFill>
                  <a:srgbClr val="09442A"/>
                </a:solidFill>
              </a:rPr>
              <a:t>client</a:t>
            </a:r>
          </a:p>
          <a:p>
            <a:pPr marL="285750" indent="-285750">
              <a:buFont typeface="Arial" charset="0"/>
              <a:buChar char="•"/>
            </a:pPr>
            <a:endParaRPr lang="en-US" sz="1900" dirty="0">
              <a:solidFill>
                <a:srgbClr val="09442A"/>
              </a:solidFill>
            </a:endParaRPr>
          </a:p>
          <a:p>
            <a:r>
              <a:rPr lang="en-US" sz="1900" dirty="0">
                <a:solidFill>
                  <a:srgbClr val="09442A"/>
                </a:solidFill>
              </a:rPr>
              <a:t>It is </a:t>
            </a:r>
            <a:r>
              <a:rPr lang="en-US" sz="1900" i="1" dirty="0">
                <a:solidFill>
                  <a:srgbClr val="09442A"/>
                </a:solidFill>
              </a:rPr>
              <a:t>possible</a:t>
            </a:r>
            <a:r>
              <a:rPr lang="en-US" sz="1900" dirty="0">
                <a:solidFill>
                  <a:srgbClr val="09442A"/>
                </a:solidFill>
              </a:rPr>
              <a:t> to write code that does all of this manually, but Django can take care of it all for you.</a:t>
            </a:r>
          </a:p>
        </p:txBody>
      </p:sp>
    </p:spTree>
    <p:extLst>
      <p:ext uri="{BB962C8B-B14F-4D97-AF65-F5344CB8AC3E}">
        <p14:creationId xmlns:p14="http://schemas.microsoft.com/office/powerpoint/2010/main" val="580451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6798" y="554756"/>
            <a:ext cx="7315201" cy="2462213"/>
          </a:xfrm>
          <a:prstGeom prst="rect">
            <a:avLst/>
          </a:prstGeom>
          <a:solidFill>
            <a:schemeClr val="tx1"/>
          </a:solidFill>
        </p:spPr>
        <p:txBody>
          <a:bodyPr wrap="square" rtlCol="0">
            <a:spAutoFit/>
          </a:bodyPr>
          <a:lstStyle/>
          <a:p>
            <a:r>
              <a:rPr lang="en-US" sz="1400" dirty="0">
                <a:solidFill>
                  <a:srgbClr val="C814C9"/>
                </a:solidFill>
                <a:latin typeface="Courier" charset="0"/>
                <a:ea typeface="Courier" charset="0"/>
                <a:cs typeface="Courier" charset="0"/>
              </a:rPr>
              <a:t>@</a:t>
            </a:r>
            <a:r>
              <a:rPr lang="en-US" sz="1400" dirty="0" err="1">
                <a:solidFill>
                  <a:srgbClr val="2EAEBB"/>
                </a:solidFill>
                <a:latin typeface="Courier" charset="0"/>
                <a:ea typeface="Courier" charset="0"/>
                <a:cs typeface="Courier" charset="0"/>
              </a:rPr>
              <a:t>csrf_exempt</a:t>
            </a:r>
            <a:endParaRPr lang="en-US" sz="1400" dirty="0">
              <a:solidFill>
                <a:srgbClr val="000000"/>
              </a:solidFill>
              <a:latin typeface="Courier" charset="0"/>
              <a:ea typeface="Courier" charset="0"/>
              <a:cs typeface="Courier" charset="0"/>
            </a:endParaRPr>
          </a:p>
          <a:p>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postform</a:t>
            </a:r>
            <a:r>
              <a:rPr lang="en-US" sz="1400" dirty="0">
                <a:solidFill>
                  <a:srgbClr val="000000"/>
                </a:solidFill>
                <a:latin typeface="Courier" charset="0"/>
                <a:ea typeface="Courier" charset="0"/>
                <a:cs typeface="Courier" charset="0"/>
              </a:rPr>
              <a:t>(request):</a:t>
            </a:r>
          </a:p>
          <a:p>
            <a:r>
              <a:rPr lang="en-US" sz="1400" dirty="0">
                <a:solidFill>
                  <a:srgbClr val="000000"/>
                </a:solidFill>
                <a:latin typeface="Courier" charset="0"/>
                <a:ea typeface="Courier" charset="0"/>
                <a:cs typeface="Courier" charset="0"/>
              </a:rPr>
              <a:t>    response = </a:t>
            </a:r>
            <a:r>
              <a:rPr lang="en-US" sz="1400" dirty="0">
                <a:solidFill>
                  <a:srgbClr val="B42419"/>
                </a:solidFill>
                <a:latin typeface="Courier" charset="0"/>
                <a:ea typeface="Courier" charset="0"/>
                <a:cs typeface="Courier" charset="0"/>
              </a:rPr>
              <a:t>"""&lt;p&gt;Impossible POST guessing game...&lt;/p&gt;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 </a:t>
            </a:r>
            <a:r>
              <a:rPr lang="mr-IN" sz="1400" dirty="0" err="1">
                <a:solidFill>
                  <a:srgbClr val="FF40FF"/>
                </a:solidFill>
                <a:latin typeface="Courier" charset="0"/>
                <a:ea typeface="Courier" charset="0"/>
                <a:cs typeface="Courier" charset="0"/>
              </a:rPr>
              <a:t>method</a:t>
            </a:r>
            <a:r>
              <a:rPr lang="mr-IN" sz="1400" dirty="0">
                <a:solidFill>
                  <a:srgbClr val="FF40FF"/>
                </a:solidFill>
                <a:latin typeface="Courier" charset="0"/>
                <a:ea typeface="Courier" charset="0"/>
                <a:cs typeface="Courier" charset="0"/>
              </a:rPr>
              <a:t>="POST"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&lt;p&gt;&lt;label for="guess"&gt;Input Guess&lt;/label&gt;</a:t>
            </a:r>
            <a:endParaRPr lang="en-US"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&lt;input type="text" name="guess" size="40" id="guess"/&gt;&lt;/p&gt;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input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type</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submit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response += </a:t>
            </a:r>
            <a:r>
              <a:rPr lang="en-US" sz="1400" dirty="0" err="1">
                <a:solidFill>
                  <a:srgbClr val="000000"/>
                </a:solidFill>
                <a:latin typeface="Courier" charset="0"/>
                <a:ea typeface="Courier" charset="0"/>
                <a:cs typeface="Courier" charset="0"/>
              </a:rPr>
              <a:t>dumpdata</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'POST'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request.POST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HttpResponse</a:t>
            </a:r>
            <a:r>
              <a:rPr lang="en-US" sz="1400" dirty="0">
                <a:solidFill>
                  <a:srgbClr val="000000"/>
                </a:solidFill>
                <a:latin typeface="Courier" charset="0"/>
                <a:ea typeface="Courier" charset="0"/>
                <a:cs typeface="Courier" charset="0"/>
              </a:rPr>
              <a:t>(response)</a:t>
            </a:r>
            <a:endParaRPr lang="en-US" sz="1400" b="1" dirty="0">
              <a:latin typeface="Courier" charset="0"/>
              <a:ea typeface="Courier" charset="0"/>
              <a:cs typeface="Courier" charset="0"/>
            </a:endParaRPr>
          </a:p>
        </p:txBody>
      </p:sp>
      <p:sp>
        <p:nvSpPr>
          <p:cNvPr id="7" name="Rectangle 6"/>
          <p:cNvSpPr/>
          <p:nvPr/>
        </p:nvSpPr>
        <p:spPr>
          <a:xfrm>
            <a:off x="7273224" y="4465750"/>
            <a:ext cx="3869714" cy="338554"/>
          </a:xfrm>
          <a:prstGeom prst="rect">
            <a:avLst/>
          </a:prstGeom>
        </p:spPr>
        <p:txBody>
          <a:bodyPr wrap="none">
            <a:spAutoFit/>
          </a:bodyPr>
          <a:lstStyle/>
          <a:p>
            <a:r>
              <a:rPr lang="en-US" sz="1600" dirty="0">
                <a:solidFill>
                  <a:srgbClr val="FFFF00"/>
                </a:solidFill>
              </a:rPr>
              <a:t>https://</a:t>
            </a:r>
            <a:r>
              <a:rPr lang="en-US" sz="1600" dirty="0" smtClean="0">
                <a:solidFill>
                  <a:srgbClr val="FFFF00"/>
                </a:solidFill>
              </a:rPr>
              <a:t>samples.dj4e.com/</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postform</a:t>
            </a:r>
            <a:endParaRPr lang="en-US" sz="1600" dirty="0">
              <a:solidFill>
                <a:srgbClr val="FFFF00"/>
              </a:solidFill>
            </a:endParaRPr>
          </a:p>
        </p:txBody>
      </p:sp>
      <p:sp>
        <p:nvSpPr>
          <p:cNvPr id="8" name="Rectangle 7"/>
          <p:cNvSpPr/>
          <p:nvPr/>
        </p:nvSpPr>
        <p:spPr>
          <a:xfrm>
            <a:off x="8353905" y="1447308"/>
            <a:ext cx="2789033" cy="338554"/>
          </a:xfrm>
          <a:prstGeom prst="rect">
            <a:avLst/>
          </a:prstGeom>
        </p:spPr>
        <p:txBody>
          <a:bodyPr wrap="none">
            <a:spAutoFit/>
          </a:bodyPr>
          <a:lstStyle/>
          <a:p>
            <a:r>
              <a:rPr lang="en-US" sz="1600" dirty="0" smtClean="0">
                <a:solidFill>
                  <a:srgbClr val="FFFF00"/>
                </a:solidFill>
              </a:rPr>
              <a:t>dj4e-samples/</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views.py</a:t>
            </a:r>
            <a:endParaRPr lang="en-US" sz="1600" dirty="0">
              <a:solidFill>
                <a:srgbClr val="FFFF00"/>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8265" t="-17712" r="21531" b="17712"/>
          <a:stretch/>
        </p:blipFill>
        <p:spPr>
          <a:xfrm>
            <a:off x="-1182450" y="2409749"/>
            <a:ext cx="7311788" cy="3464789"/>
          </a:xfrm>
          <a:prstGeom prst="rect">
            <a:avLst/>
          </a:prstGeom>
        </p:spPr>
      </p:pic>
    </p:spTree>
    <p:extLst>
      <p:ext uri="{BB962C8B-B14F-4D97-AF65-F5344CB8AC3E}">
        <p14:creationId xmlns:p14="http://schemas.microsoft.com/office/powerpoint/2010/main" val="10558458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takes a lot of CSS to make forms pretty</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763" y="1841499"/>
            <a:ext cx="8496300" cy="2489200"/>
          </a:xfrm>
          <a:prstGeom prst="rect">
            <a:avLst/>
          </a:prstGeom>
        </p:spPr>
      </p:pic>
      <p:sp>
        <p:nvSpPr>
          <p:cNvPr id="8" name="Rectangle 7"/>
          <p:cNvSpPr/>
          <p:nvPr/>
        </p:nvSpPr>
        <p:spPr>
          <a:xfrm>
            <a:off x="3054415" y="4730750"/>
            <a:ext cx="5698996"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https://samples.dj4e.com/accounts/login/</a:t>
            </a:r>
          </a:p>
        </p:txBody>
      </p:sp>
    </p:spTree>
    <p:extLst>
      <p:ext uri="{BB962C8B-B14F-4D97-AF65-F5344CB8AC3E}">
        <p14:creationId xmlns:p14="http://schemas.microsoft.com/office/powerpoint/2010/main" val="1275973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Handling Flow is Actually Complex</a:t>
            </a:r>
            <a:endParaRPr lang="en-US" dirty="0"/>
          </a:p>
        </p:txBody>
      </p:sp>
      <p:sp>
        <p:nvSpPr>
          <p:cNvPr id="3" name="Content Placeholder 2"/>
          <p:cNvSpPr>
            <a:spLocks noGrp="1"/>
          </p:cNvSpPr>
          <p:nvPr>
            <p:ph idx="1"/>
          </p:nvPr>
        </p:nvSpPr>
        <p:spPr/>
        <p:txBody>
          <a:bodyPr>
            <a:normAutofit lnSpcReduction="10000"/>
          </a:bodyPr>
          <a:lstStyle/>
          <a:p>
            <a:r>
              <a:rPr lang="en-US" dirty="0" smtClean="0"/>
              <a:t>Create</a:t>
            </a:r>
          </a:p>
          <a:p>
            <a:pPr lvl="1"/>
            <a:r>
              <a:rPr lang="en-US" dirty="0" smtClean="0"/>
              <a:t>Produce empty form, check post data for validity, re-display form with errors if necessary, add the data to the database, and redirect the user to a success page with a success message</a:t>
            </a:r>
          </a:p>
          <a:p>
            <a:r>
              <a:rPr lang="en-US" dirty="0" smtClean="0"/>
              <a:t>Update</a:t>
            </a:r>
          </a:p>
          <a:p>
            <a:pPr lvl="1"/>
            <a:r>
              <a:rPr lang="en-US" dirty="0" smtClean="0"/>
              <a:t>Load old data, form with old data, </a:t>
            </a:r>
            <a:r>
              <a:rPr lang="en-US" dirty="0"/>
              <a:t>check post data for validity, re-display form with </a:t>
            </a:r>
            <a:r>
              <a:rPr lang="en-US" dirty="0" smtClean="0"/>
              <a:t>errors </a:t>
            </a:r>
            <a:r>
              <a:rPr lang="en-US" dirty="0"/>
              <a:t>if necessary</a:t>
            </a:r>
            <a:r>
              <a:rPr lang="en-US" dirty="0" smtClean="0"/>
              <a:t>, update the </a:t>
            </a:r>
            <a:r>
              <a:rPr lang="en-US" dirty="0"/>
              <a:t>data to the database, and redirect the user to a success page with a success </a:t>
            </a:r>
            <a:r>
              <a:rPr lang="en-US" dirty="0" smtClean="0"/>
              <a:t>message</a:t>
            </a:r>
          </a:p>
          <a:p>
            <a:r>
              <a:rPr lang="en-US" dirty="0" smtClean="0"/>
              <a:t>Delete</a:t>
            </a:r>
          </a:p>
          <a:p>
            <a:pPr lvl="1"/>
            <a:r>
              <a:rPr lang="en-US" dirty="0" smtClean="0"/>
              <a:t>Load old data, produce confirmation page with a POST form, receive the post data, delete the record, </a:t>
            </a:r>
            <a:r>
              <a:rPr lang="en-US" dirty="0"/>
              <a:t>and redirect the user to a success page with a success </a:t>
            </a:r>
            <a:r>
              <a:rPr lang="en-US" dirty="0" smtClean="0"/>
              <a:t>message</a:t>
            </a:r>
          </a:p>
          <a:p>
            <a:endParaRPr lang="en-US" dirty="0"/>
          </a:p>
        </p:txBody>
      </p:sp>
    </p:spTree>
    <p:extLst>
      <p:ext uri="{BB962C8B-B14F-4D97-AF65-F5344CB8AC3E}">
        <p14:creationId xmlns:p14="http://schemas.microsoft.com/office/powerpoint/2010/main" val="12563698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4" name="Title 3"/>
          <p:cNvSpPr>
            <a:spLocks noGrp="1"/>
          </p:cNvSpPr>
          <p:nvPr>
            <p:ph type="title"/>
          </p:nvPr>
        </p:nvSpPr>
        <p:spPr>
          <a:xfrm>
            <a:off x="8712586" y="5157788"/>
            <a:ext cx="3155563" cy="1325563"/>
          </a:xfrm>
        </p:spPr>
        <p:txBody>
          <a:bodyPr>
            <a:normAutofit/>
          </a:bodyPr>
          <a:lstStyle/>
          <a:p>
            <a:pPr algn="r"/>
            <a:r>
              <a:rPr lang="en-US" dirty="0" smtClean="0"/>
              <a:t>Create Form Flow</a:t>
            </a:r>
            <a:endParaRPr lang="en-US" dirty="0"/>
          </a:p>
        </p:txBody>
      </p:sp>
      <p:sp>
        <p:nvSpPr>
          <p:cNvPr id="6" name="TextBox 5"/>
          <p:cNvSpPr txBox="1"/>
          <p:nvPr/>
        </p:nvSpPr>
        <p:spPr>
          <a:xfrm>
            <a:off x="3318225" y="828952"/>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339385" y="1589674"/>
            <a:ext cx="1325299" cy="369332"/>
          </a:xfrm>
          <a:prstGeom prst="rect">
            <a:avLst/>
          </a:prstGeom>
          <a:noFill/>
        </p:spPr>
        <p:txBody>
          <a:bodyPr wrap="none" rtlCol="0">
            <a:spAutoFit/>
          </a:bodyPr>
          <a:lstStyle/>
          <a:p>
            <a:pPr algn="ctr"/>
            <a:r>
              <a:rPr lang="en-US" dirty="0" smtClean="0"/>
              <a:t>Empty Form</a:t>
            </a:r>
            <a:endParaRPr lang="en-US" dirty="0"/>
          </a:p>
        </p:txBody>
      </p:sp>
      <p:sp>
        <p:nvSpPr>
          <p:cNvPr id="9" name="TextBox 8"/>
          <p:cNvSpPr txBox="1"/>
          <p:nvPr/>
        </p:nvSpPr>
        <p:spPr>
          <a:xfrm>
            <a:off x="1433418" y="2027182"/>
            <a:ext cx="1175771" cy="369332"/>
          </a:xfrm>
          <a:prstGeom prst="rect">
            <a:avLst/>
          </a:prstGeom>
          <a:noFill/>
        </p:spPr>
        <p:txBody>
          <a:bodyPr wrap="none" rtlCol="0">
            <a:spAutoFit/>
          </a:bodyPr>
          <a:lstStyle/>
          <a:p>
            <a:r>
              <a:rPr lang="en-US" smtClean="0"/>
              <a:t>Enter </a:t>
            </a:r>
            <a:r>
              <a:rPr lang="en-US" dirty="0" smtClean="0"/>
              <a:t>Data</a:t>
            </a:r>
            <a:endParaRPr lang="en-US" dirty="0"/>
          </a:p>
        </p:txBody>
      </p:sp>
      <p:sp>
        <p:nvSpPr>
          <p:cNvPr id="11" name="TextBox 10"/>
          <p:cNvSpPr txBox="1"/>
          <p:nvPr/>
        </p:nvSpPr>
        <p:spPr>
          <a:xfrm>
            <a:off x="3197069" y="2436114"/>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5" name="TextBox 14"/>
          <p:cNvSpPr txBox="1"/>
          <p:nvPr/>
        </p:nvSpPr>
        <p:spPr>
          <a:xfrm>
            <a:off x="6252573" y="2929488"/>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315135"/>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2851660"/>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3897371"/>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305870"/>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728593"/>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46805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3" name="Rectangle 22"/>
          <p:cNvSpPr/>
          <p:nvPr/>
        </p:nvSpPr>
        <p:spPr>
          <a:xfrm>
            <a:off x="6585740" y="3314144"/>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8" idx="3"/>
          </p:cNvCxnSpPr>
          <p:nvPr/>
        </p:nvCxnSpPr>
        <p:spPr>
          <a:xfrm flipH="1">
            <a:off x="4664684" y="1013618"/>
            <a:ext cx="21158" cy="760722"/>
          </a:xfrm>
          <a:prstGeom prst="bentConnector3">
            <a:avLst>
              <a:gd name="adj1" fmla="val -11074534"/>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8" name="Elbow Connector 37"/>
          <p:cNvCxnSpPr>
            <a:stCxn id="8" idx="1"/>
            <a:endCxn id="9" idx="0"/>
          </p:cNvCxnSpPr>
          <p:nvPr/>
        </p:nvCxnSpPr>
        <p:spPr>
          <a:xfrm rot="10800000" flipV="1">
            <a:off x="2021305" y="1774340"/>
            <a:ext cx="131808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7053" y="1920764"/>
            <a:ext cx="224266" cy="117576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196916"/>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381582"/>
            <a:ext cx="1116681"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620780"/>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498809"/>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220993"/>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147792"/>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1340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6" y="3790393"/>
            <a:ext cx="213893" cy="62"/>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493814"/>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097925"/>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3761961"/>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499801"/>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19" idx="1"/>
            <a:endCxn id="20" idx="1"/>
          </p:cNvCxnSpPr>
          <p:nvPr/>
        </p:nvCxnSpPr>
        <p:spPr>
          <a:xfrm rot="10800000" flipH="1" flipV="1">
            <a:off x="2806513" y="4490535"/>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4913259"/>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42715" y="4549971"/>
            <a:ext cx="185462"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082037"/>
            <a:ext cx="3778" cy="1200554"/>
          </a:xfrm>
          <a:prstGeom prst="curvedConnector3">
            <a:avLst>
              <a:gd name="adj1" fmla="val -907623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517230"/>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Tree>
    <p:extLst>
      <p:ext uri="{BB962C8B-B14F-4D97-AF65-F5344CB8AC3E}">
        <p14:creationId xmlns:p14="http://schemas.microsoft.com/office/powerpoint/2010/main" val="1826556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2471" y="5157788"/>
            <a:ext cx="2725678" cy="1325563"/>
          </a:xfrm>
        </p:spPr>
        <p:txBody>
          <a:bodyPr>
            <a:normAutofit/>
          </a:bodyPr>
          <a:lstStyle/>
          <a:p>
            <a:pPr algn="r"/>
            <a:r>
              <a:rPr lang="en-US" dirty="0" smtClean="0"/>
              <a:t>Edit Form Flow</a:t>
            </a:r>
            <a:endParaRPr lang="en-US" dirty="0"/>
          </a:p>
        </p:txBody>
      </p:sp>
      <p:sp>
        <p:nvSpPr>
          <p:cNvPr id="5" name="Rounded Rectangle 4"/>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6" name="TextBox 5"/>
          <p:cNvSpPr txBox="1"/>
          <p:nvPr/>
        </p:nvSpPr>
        <p:spPr>
          <a:xfrm>
            <a:off x="3318225" y="700360"/>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021540" y="1846848"/>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9" name="TextBox 8"/>
          <p:cNvSpPr txBox="1"/>
          <p:nvPr/>
        </p:nvSpPr>
        <p:spPr>
          <a:xfrm>
            <a:off x="1490570" y="2284356"/>
            <a:ext cx="1034257" cy="369332"/>
          </a:xfrm>
          <a:prstGeom prst="rect">
            <a:avLst/>
          </a:prstGeom>
          <a:noFill/>
        </p:spPr>
        <p:txBody>
          <a:bodyPr wrap="none" rtlCol="0">
            <a:spAutoFit/>
          </a:bodyPr>
          <a:lstStyle/>
          <a:p>
            <a:r>
              <a:rPr lang="en-US" dirty="0" smtClean="0"/>
              <a:t>Edit Data</a:t>
            </a:r>
            <a:endParaRPr lang="en-US" dirty="0"/>
          </a:p>
        </p:txBody>
      </p:sp>
      <p:sp>
        <p:nvSpPr>
          <p:cNvPr id="11" name="TextBox 10"/>
          <p:cNvSpPr txBox="1"/>
          <p:nvPr/>
        </p:nvSpPr>
        <p:spPr>
          <a:xfrm>
            <a:off x="3197069" y="2693288"/>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3" name="TextBox 12"/>
          <p:cNvSpPr txBox="1"/>
          <p:nvPr/>
        </p:nvSpPr>
        <p:spPr>
          <a:xfrm>
            <a:off x="6404345" y="1083980"/>
            <a:ext cx="1125628" cy="369332"/>
          </a:xfrm>
          <a:prstGeom prst="rect">
            <a:avLst/>
          </a:prstGeom>
          <a:noFill/>
        </p:spPr>
        <p:txBody>
          <a:bodyPr wrap="none" rtlCol="0">
            <a:spAutoFit/>
          </a:bodyPr>
          <a:lstStyle/>
          <a:p>
            <a:pPr algn="ctr"/>
            <a:r>
              <a:rPr lang="en-US" dirty="0" smtClean="0">
                <a:solidFill>
                  <a:schemeClr val="bg1"/>
                </a:solidFill>
              </a:rPr>
              <a:t>Load Data</a:t>
            </a:r>
          </a:p>
        </p:txBody>
      </p:sp>
      <p:sp>
        <p:nvSpPr>
          <p:cNvPr id="14" name="TextBox 13"/>
          <p:cNvSpPr txBox="1"/>
          <p:nvPr/>
        </p:nvSpPr>
        <p:spPr>
          <a:xfrm>
            <a:off x="3397958" y="1395052"/>
            <a:ext cx="1208151" cy="369332"/>
          </a:xfrm>
          <a:prstGeom prst="rect">
            <a:avLst/>
          </a:prstGeom>
          <a:noFill/>
        </p:spPr>
        <p:txBody>
          <a:bodyPr wrap="none" rtlCol="0">
            <a:spAutoFit/>
          </a:bodyPr>
          <a:lstStyle/>
          <a:p>
            <a:pPr algn="ctr"/>
            <a:r>
              <a:rPr lang="en-US" smtClean="0"/>
              <a:t>Error  Page</a:t>
            </a:r>
            <a:endParaRPr lang="en-US" dirty="0"/>
          </a:p>
        </p:txBody>
      </p:sp>
      <p:sp>
        <p:nvSpPr>
          <p:cNvPr id="15" name="TextBox 14"/>
          <p:cNvSpPr txBox="1"/>
          <p:nvPr/>
        </p:nvSpPr>
        <p:spPr>
          <a:xfrm>
            <a:off x="6252573" y="3186662"/>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572309"/>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3108834"/>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4154545"/>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563044"/>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985767"/>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65379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2" name="TextBox 21"/>
          <p:cNvSpPr txBox="1"/>
          <p:nvPr/>
        </p:nvSpPr>
        <p:spPr>
          <a:xfrm>
            <a:off x="6585740" y="1390166"/>
            <a:ext cx="762838" cy="369332"/>
          </a:xfrm>
          <a:prstGeom prst="rect">
            <a:avLst/>
          </a:prstGeom>
          <a:noFill/>
        </p:spPr>
        <p:txBody>
          <a:bodyPr wrap="none" rtlCol="0">
            <a:spAutoFit/>
          </a:bodyPr>
          <a:lstStyle/>
          <a:p>
            <a:pPr algn="ctr"/>
            <a:r>
              <a:rPr lang="en-US" dirty="0" smtClean="0">
                <a:solidFill>
                  <a:schemeClr val="bg1"/>
                </a:solidFill>
              </a:rPr>
              <a:t>Error?</a:t>
            </a:r>
            <a:endParaRPr lang="en-US" dirty="0">
              <a:solidFill>
                <a:schemeClr val="bg1"/>
              </a:solidFill>
            </a:endParaRPr>
          </a:p>
        </p:txBody>
      </p:sp>
      <p:sp>
        <p:nvSpPr>
          <p:cNvPr id="23" name="Rectangle 22"/>
          <p:cNvSpPr/>
          <p:nvPr/>
        </p:nvSpPr>
        <p:spPr>
          <a:xfrm>
            <a:off x="6585740" y="3571318"/>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13" idx="0"/>
          </p:cNvCxnSpPr>
          <p:nvPr/>
        </p:nvCxnSpPr>
        <p:spPr>
          <a:xfrm>
            <a:off x="4685842" y="885026"/>
            <a:ext cx="2281317" cy="198954"/>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2" idx="1"/>
            <a:endCxn id="14" idx="3"/>
          </p:cNvCxnSpPr>
          <p:nvPr/>
        </p:nvCxnSpPr>
        <p:spPr>
          <a:xfrm rot="10800000" flipV="1">
            <a:off x="4606110" y="1574832"/>
            <a:ext cx="1979631" cy="488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4" name="Straight Arrow Connector 33"/>
          <p:cNvCxnSpPr>
            <a:stCxn id="32" idx="2"/>
            <a:endCxn id="13" idx="3"/>
          </p:cNvCxnSpPr>
          <p:nvPr/>
        </p:nvCxnSpPr>
        <p:spPr>
          <a:xfrm flipH="1" flipV="1">
            <a:off x="7529973" y="1268646"/>
            <a:ext cx="1798238" cy="16793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2" idx="2"/>
            <a:endCxn id="8" idx="3"/>
          </p:cNvCxnSpPr>
          <p:nvPr/>
        </p:nvCxnSpPr>
        <p:spPr>
          <a:xfrm rot="5400000">
            <a:off x="5838835" y="903190"/>
            <a:ext cx="272016" cy="1984633"/>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1"/>
            <a:endCxn id="9" idx="0"/>
          </p:cNvCxnSpPr>
          <p:nvPr/>
        </p:nvCxnSpPr>
        <p:spPr>
          <a:xfrm rot="10800000" flipV="1">
            <a:off x="2007700" y="2031514"/>
            <a:ext cx="101384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0251" y="2171136"/>
            <a:ext cx="224266" cy="118937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454090"/>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638756"/>
            <a:ext cx="798836"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877954"/>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755983"/>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478167"/>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404966"/>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3911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6" y="4047567"/>
            <a:ext cx="213893" cy="62"/>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750988"/>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355099"/>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4019135"/>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756975"/>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19" idx="1"/>
            <a:endCxn id="20" idx="1"/>
          </p:cNvCxnSpPr>
          <p:nvPr/>
        </p:nvCxnSpPr>
        <p:spPr>
          <a:xfrm rot="10800000" flipH="1" flipV="1">
            <a:off x="2806513" y="4747709"/>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5170433"/>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78432" y="4771428"/>
            <a:ext cx="114028"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339211"/>
            <a:ext cx="3778" cy="1200554"/>
          </a:xfrm>
          <a:prstGeom prst="curvedConnector3">
            <a:avLst>
              <a:gd name="adj1" fmla="val -907623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774404"/>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Tree>
    <p:extLst>
      <p:ext uri="{BB962C8B-B14F-4D97-AF65-F5344CB8AC3E}">
        <p14:creationId xmlns:p14="http://schemas.microsoft.com/office/powerpoint/2010/main" val="14435183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58121" y="5157788"/>
            <a:ext cx="3010028" cy="1325563"/>
          </a:xfrm>
        </p:spPr>
        <p:txBody>
          <a:bodyPr>
            <a:normAutofit/>
          </a:bodyPr>
          <a:lstStyle/>
          <a:p>
            <a:pPr algn="r"/>
            <a:r>
              <a:rPr lang="en-US" dirty="0" smtClean="0"/>
              <a:t>Delete Form Flow</a:t>
            </a:r>
            <a:endParaRPr lang="en-US" dirty="0"/>
          </a:p>
        </p:txBody>
      </p:sp>
      <p:sp>
        <p:nvSpPr>
          <p:cNvPr id="5" name="Rounded Rectangle 4"/>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6" name="TextBox 5"/>
          <p:cNvSpPr txBox="1"/>
          <p:nvPr/>
        </p:nvSpPr>
        <p:spPr>
          <a:xfrm>
            <a:off x="3318225" y="700360"/>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020742" y="1846848"/>
            <a:ext cx="1962589" cy="369332"/>
          </a:xfrm>
          <a:prstGeom prst="rect">
            <a:avLst/>
          </a:prstGeom>
          <a:noFill/>
        </p:spPr>
        <p:txBody>
          <a:bodyPr wrap="none" rtlCol="0">
            <a:spAutoFit/>
          </a:bodyPr>
          <a:lstStyle/>
          <a:p>
            <a:pPr algn="ctr"/>
            <a:r>
              <a:rPr lang="en-US" dirty="0" smtClean="0"/>
              <a:t>Confirmation Form</a:t>
            </a:r>
            <a:endParaRPr lang="en-US" dirty="0"/>
          </a:p>
        </p:txBody>
      </p:sp>
      <p:sp>
        <p:nvSpPr>
          <p:cNvPr id="9" name="TextBox 8"/>
          <p:cNvSpPr txBox="1"/>
          <p:nvPr/>
        </p:nvSpPr>
        <p:spPr>
          <a:xfrm>
            <a:off x="1490570" y="2284356"/>
            <a:ext cx="485646" cy="369332"/>
          </a:xfrm>
          <a:prstGeom prst="rect">
            <a:avLst/>
          </a:prstGeom>
          <a:noFill/>
        </p:spPr>
        <p:txBody>
          <a:bodyPr wrap="none" rtlCol="0">
            <a:spAutoFit/>
          </a:bodyPr>
          <a:lstStyle/>
          <a:p>
            <a:r>
              <a:rPr lang="en-US" dirty="0" smtClean="0"/>
              <a:t>Yes</a:t>
            </a:r>
            <a:endParaRPr lang="en-US" dirty="0"/>
          </a:p>
        </p:txBody>
      </p:sp>
      <p:sp>
        <p:nvSpPr>
          <p:cNvPr id="11" name="TextBox 10"/>
          <p:cNvSpPr txBox="1"/>
          <p:nvPr/>
        </p:nvSpPr>
        <p:spPr>
          <a:xfrm>
            <a:off x="3247148" y="2693288"/>
            <a:ext cx="1509773" cy="369332"/>
          </a:xfrm>
          <a:prstGeom prst="rect">
            <a:avLst/>
          </a:prstGeom>
          <a:noFill/>
        </p:spPr>
        <p:txBody>
          <a:bodyPr wrap="none" rtlCol="0">
            <a:spAutoFit/>
          </a:bodyPr>
          <a:lstStyle/>
          <a:p>
            <a:pPr algn="ctr"/>
            <a:r>
              <a:rPr lang="en-US" dirty="0" smtClean="0"/>
              <a:t>POST with key</a:t>
            </a:r>
            <a:endParaRPr lang="en-US" dirty="0"/>
          </a:p>
        </p:txBody>
      </p:sp>
      <p:sp>
        <p:nvSpPr>
          <p:cNvPr id="13" name="TextBox 12"/>
          <p:cNvSpPr txBox="1"/>
          <p:nvPr/>
        </p:nvSpPr>
        <p:spPr>
          <a:xfrm>
            <a:off x="6404345" y="1083980"/>
            <a:ext cx="1125628" cy="369332"/>
          </a:xfrm>
          <a:prstGeom prst="rect">
            <a:avLst/>
          </a:prstGeom>
          <a:noFill/>
        </p:spPr>
        <p:txBody>
          <a:bodyPr wrap="none" rtlCol="0">
            <a:spAutoFit/>
          </a:bodyPr>
          <a:lstStyle/>
          <a:p>
            <a:pPr algn="ctr"/>
            <a:r>
              <a:rPr lang="en-US" dirty="0" smtClean="0">
                <a:solidFill>
                  <a:schemeClr val="bg1"/>
                </a:solidFill>
              </a:rPr>
              <a:t>Load Data</a:t>
            </a:r>
          </a:p>
        </p:txBody>
      </p:sp>
      <p:sp>
        <p:nvSpPr>
          <p:cNvPr id="14" name="TextBox 13"/>
          <p:cNvSpPr txBox="1"/>
          <p:nvPr/>
        </p:nvSpPr>
        <p:spPr>
          <a:xfrm>
            <a:off x="3397958" y="1395052"/>
            <a:ext cx="1208151" cy="369332"/>
          </a:xfrm>
          <a:prstGeom prst="rect">
            <a:avLst/>
          </a:prstGeom>
          <a:noFill/>
        </p:spPr>
        <p:txBody>
          <a:bodyPr wrap="none" rtlCol="0">
            <a:spAutoFit/>
          </a:bodyPr>
          <a:lstStyle/>
          <a:p>
            <a:pPr algn="ctr"/>
            <a:r>
              <a:rPr lang="en-US" smtClean="0"/>
              <a:t>Error  Page</a:t>
            </a:r>
            <a:endParaRPr lang="en-US" dirty="0"/>
          </a:p>
        </p:txBody>
      </p:sp>
      <p:sp>
        <p:nvSpPr>
          <p:cNvPr id="15" name="TextBox 14"/>
          <p:cNvSpPr txBox="1"/>
          <p:nvPr/>
        </p:nvSpPr>
        <p:spPr>
          <a:xfrm>
            <a:off x="6404345" y="3186662"/>
            <a:ext cx="1125629" cy="369332"/>
          </a:xfrm>
          <a:prstGeom prst="rect">
            <a:avLst/>
          </a:prstGeom>
          <a:noFill/>
        </p:spPr>
        <p:txBody>
          <a:bodyPr wrap="none" rtlCol="0">
            <a:spAutoFit/>
          </a:bodyPr>
          <a:lstStyle/>
          <a:p>
            <a:pPr algn="ctr"/>
            <a:r>
              <a:rPr lang="en-US" dirty="0" smtClean="0">
                <a:solidFill>
                  <a:schemeClr val="bg1"/>
                </a:solidFill>
              </a:rPr>
              <a:t>Load Data</a:t>
            </a:r>
          </a:p>
        </p:txBody>
      </p:sp>
      <p:sp>
        <p:nvSpPr>
          <p:cNvPr id="16" name="TextBox 15"/>
          <p:cNvSpPr txBox="1"/>
          <p:nvPr/>
        </p:nvSpPr>
        <p:spPr>
          <a:xfrm>
            <a:off x="3424409" y="3572309"/>
            <a:ext cx="1155253" cy="369332"/>
          </a:xfrm>
          <a:prstGeom prst="rect">
            <a:avLst/>
          </a:prstGeom>
          <a:noFill/>
        </p:spPr>
        <p:txBody>
          <a:bodyPr wrap="none" rtlCol="0">
            <a:spAutoFit/>
          </a:bodyPr>
          <a:lstStyle/>
          <a:p>
            <a:pPr algn="ctr"/>
            <a:r>
              <a:rPr lang="en-US" dirty="0" smtClean="0"/>
              <a:t>Error Page</a:t>
            </a:r>
            <a:endParaRPr lang="en-US" dirty="0"/>
          </a:p>
        </p:txBody>
      </p:sp>
      <p:sp>
        <p:nvSpPr>
          <p:cNvPr id="18" name="TextBox 17"/>
          <p:cNvSpPr txBox="1"/>
          <p:nvPr/>
        </p:nvSpPr>
        <p:spPr>
          <a:xfrm>
            <a:off x="6567181" y="4154545"/>
            <a:ext cx="799963" cy="369332"/>
          </a:xfrm>
          <a:prstGeom prst="rect">
            <a:avLst/>
          </a:prstGeom>
          <a:noFill/>
        </p:spPr>
        <p:txBody>
          <a:bodyPr wrap="none" rtlCol="0">
            <a:spAutoFit/>
          </a:bodyPr>
          <a:lstStyle/>
          <a:p>
            <a:pPr algn="ctr"/>
            <a:r>
              <a:rPr lang="en-US" dirty="0" smtClean="0">
                <a:solidFill>
                  <a:schemeClr val="bg1"/>
                </a:solidFill>
              </a:rPr>
              <a:t>Delete</a:t>
            </a:r>
            <a:endParaRPr lang="en-US" dirty="0">
              <a:solidFill>
                <a:schemeClr val="bg1"/>
              </a:solidFill>
            </a:endParaRPr>
          </a:p>
        </p:txBody>
      </p:sp>
      <p:sp>
        <p:nvSpPr>
          <p:cNvPr id="19" name="TextBox 18"/>
          <p:cNvSpPr txBox="1"/>
          <p:nvPr/>
        </p:nvSpPr>
        <p:spPr>
          <a:xfrm>
            <a:off x="2806514" y="4563044"/>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985767"/>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65379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2" name="TextBox 21"/>
          <p:cNvSpPr txBox="1"/>
          <p:nvPr/>
        </p:nvSpPr>
        <p:spPr>
          <a:xfrm>
            <a:off x="6585740" y="1390166"/>
            <a:ext cx="762838" cy="369332"/>
          </a:xfrm>
          <a:prstGeom prst="rect">
            <a:avLst/>
          </a:prstGeom>
          <a:noFill/>
        </p:spPr>
        <p:txBody>
          <a:bodyPr wrap="none" rtlCol="0">
            <a:spAutoFit/>
          </a:bodyPr>
          <a:lstStyle/>
          <a:p>
            <a:pPr algn="ctr"/>
            <a:r>
              <a:rPr lang="en-US" dirty="0" smtClean="0">
                <a:solidFill>
                  <a:schemeClr val="bg1"/>
                </a:solidFill>
              </a:rPr>
              <a:t>Error?</a:t>
            </a:r>
            <a:endParaRPr lang="en-US" dirty="0">
              <a:solidFill>
                <a:schemeClr val="bg1"/>
              </a:solidFill>
            </a:endParaRPr>
          </a:p>
        </p:txBody>
      </p:sp>
      <p:sp>
        <p:nvSpPr>
          <p:cNvPr id="23" name="Rectangle 22"/>
          <p:cNvSpPr/>
          <p:nvPr/>
        </p:nvSpPr>
        <p:spPr>
          <a:xfrm>
            <a:off x="6585740" y="3571318"/>
            <a:ext cx="762837" cy="369332"/>
          </a:xfrm>
          <a:prstGeom prst="rect">
            <a:avLst/>
          </a:prstGeom>
        </p:spPr>
        <p:txBody>
          <a:bodyPr wrap="none">
            <a:spAutoFit/>
          </a:bodyPr>
          <a:lstStyle/>
          <a:p>
            <a:pPr algn="ctr"/>
            <a:r>
              <a:rPr lang="en-US" dirty="0">
                <a:solidFill>
                  <a:schemeClr val="bg1"/>
                </a:solidFill>
              </a:rPr>
              <a:t>Error?</a:t>
            </a:r>
          </a:p>
        </p:txBody>
      </p:sp>
      <p:cxnSp>
        <p:nvCxnSpPr>
          <p:cNvPr id="26" name="Elbow Connector 25"/>
          <p:cNvCxnSpPr>
            <a:stCxn id="6" idx="3"/>
            <a:endCxn id="13" idx="0"/>
          </p:cNvCxnSpPr>
          <p:nvPr/>
        </p:nvCxnSpPr>
        <p:spPr>
          <a:xfrm>
            <a:off x="4685842" y="885026"/>
            <a:ext cx="2281317" cy="198954"/>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2" idx="1"/>
            <a:endCxn id="14" idx="3"/>
          </p:cNvCxnSpPr>
          <p:nvPr/>
        </p:nvCxnSpPr>
        <p:spPr>
          <a:xfrm rot="10800000" flipV="1">
            <a:off x="4606110" y="1574832"/>
            <a:ext cx="1979631" cy="488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4" name="Straight Arrow Connector 33"/>
          <p:cNvCxnSpPr>
            <a:stCxn id="32" idx="2"/>
            <a:endCxn id="13" idx="3"/>
          </p:cNvCxnSpPr>
          <p:nvPr/>
        </p:nvCxnSpPr>
        <p:spPr>
          <a:xfrm flipH="1" flipV="1">
            <a:off x="7529973" y="1268646"/>
            <a:ext cx="1798238" cy="16793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2" idx="2"/>
            <a:endCxn id="8" idx="3"/>
          </p:cNvCxnSpPr>
          <p:nvPr/>
        </p:nvCxnSpPr>
        <p:spPr>
          <a:xfrm rot="5400000">
            <a:off x="5839237" y="903592"/>
            <a:ext cx="272016" cy="198382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1"/>
            <a:endCxn id="9" idx="0"/>
          </p:cNvCxnSpPr>
          <p:nvPr/>
        </p:nvCxnSpPr>
        <p:spPr>
          <a:xfrm rot="10800000" flipV="1">
            <a:off x="1733394" y="2031514"/>
            <a:ext cx="1287349"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378137" y="2008943"/>
            <a:ext cx="224266" cy="151375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454090"/>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638756"/>
            <a:ext cx="798038"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756921" y="2877954"/>
            <a:ext cx="2210239"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579662" y="3755983"/>
            <a:ext cx="2006078"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367144" y="2948033"/>
            <a:ext cx="1961067" cy="13911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4" y="4047566"/>
            <a:ext cx="213894" cy="64"/>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750988"/>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355099"/>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cxnSp>
        <p:nvCxnSpPr>
          <p:cNvPr id="79" name="Elbow Connector 78"/>
          <p:cNvCxnSpPr>
            <a:stCxn id="19" idx="1"/>
            <a:endCxn id="20" idx="1"/>
          </p:cNvCxnSpPr>
          <p:nvPr/>
        </p:nvCxnSpPr>
        <p:spPr>
          <a:xfrm rot="10800000" flipH="1" flipV="1">
            <a:off x="2806513" y="4747709"/>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5170433"/>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78432" y="4771428"/>
            <a:ext cx="114028"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a:off x="7367144" y="4339211"/>
            <a:ext cx="180567" cy="1200554"/>
          </a:xfrm>
          <a:prstGeom prst="curvedConnector3">
            <a:avLst>
              <a:gd name="adj1" fmla="val 22660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827535" y="4774404"/>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cxnSp>
        <p:nvCxnSpPr>
          <p:cNvPr id="43" name="Straight Arrow Connector 42"/>
          <p:cNvCxnSpPr>
            <a:stCxn id="32" idx="2"/>
            <a:endCxn id="15" idx="3"/>
          </p:cNvCxnSpPr>
          <p:nvPr/>
        </p:nvCxnSpPr>
        <p:spPr>
          <a:xfrm flipH="1">
            <a:off x="7529974" y="2948033"/>
            <a:ext cx="1798237" cy="4232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2347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forms act as "glue"</a:t>
            </a:r>
            <a:endParaRPr lang="en-US" dirty="0"/>
          </a:p>
        </p:txBody>
      </p:sp>
      <p:sp>
        <p:nvSpPr>
          <p:cNvPr id="3" name="Content Placeholder 2"/>
          <p:cNvSpPr>
            <a:spLocks noGrp="1"/>
          </p:cNvSpPr>
          <p:nvPr>
            <p:ph idx="1"/>
          </p:nvPr>
        </p:nvSpPr>
        <p:spPr>
          <a:xfrm>
            <a:off x="838200" y="1825625"/>
            <a:ext cx="10515600" cy="3246438"/>
          </a:xfrm>
        </p:spPr>
        <p:txBody>
          <a:bodyPr/>
          <a:lstStyle/>
          <a:p>
            <a:r>
              <a:rPr lang="en-US" dirty="0" smtClean="0"/>
              <a:t>Generate the necessary HTML to send to the browser</a:t>
            </a:r>
          </a:p>
          <a:p>
            <a:pPr lvl="1"/>
            <a:r>
              <a:rPr lang="en-US" dirty="0" smtClean="0"/>
              <a:t>Allow for consistent look and feel across all the forms in an application</a:t>
            </a:r>
          </a:p>
          <a:p>
            <a:r>
              <a:rPr lang="en-US" dirty="0" smtClean="0"/>
              <a:t>Receive the POST data coming back from the browser</a:t>
            </a:r>
          </a:p>
          <a:p>
            <a:r>
              <a:rPr lang="en-US" dirty="0" smtClean="0"/>
              <a:t>Validate the incoming POST data and produce HTML for an error screen if necessary</a:t>
            </a:r>
          </a:p>
          <a:p>
            <a:r>
              <a:rPr lang="en-US" dirty="0" smtClean="0"/>
              <a:t>Move the data from the form into a model and then store it in the database automatically</a:t>
            </a:r>
          </a:p>
        </p:txBody>
      </p:sp>
      <p:sp>
        <p:nvSpPr>
          <p:cNvPr id="4" name="Rectangle 3"/>
          <p:cNvSpPr/>
          <p:nvPr/>
        </p:nvSpPr>
        <p:spPr>
          <a:xfrm>
            <a:off x="2205038" y="5369778"/>
            <a:ext cx="8305800" cy="369332"/>
          </a:xfrm>
          <a:prstGeom prst="rect">
            <a:avLst/>
          </a:prstGeom>
        </p:spPr>
        <p:txBody>
          <a:bodyPr wrap="square">
            <a:spAutoFit/>
          </a:bodyPr>
          <a:lstStyle/>
          <a:p>
            <a:r>
              <a:rPr lang="en-US" dirty="0">
                <a:solidFill>
                  <a:srgbClr val="FFFF00"/>
                </a:solidFill>
              </a:rPr>
              <a:t>https://</a:t>
            </a:r>
            <a:r>
              <a:rPr lang="en-US" dirty="0" err="1">
                <a:solidFill>
                  <a:srgbClr val="FFFF00"/>
                </a:solidFill>
              </a:rPr>
              <a:t>docs.djangoproject.com</a:t>
            </a:r>
            <a:r>
              <a:rPr lang="en-US" dirty="0">
                <a:solidFill>
                  <a:srgbClr val="FFFF00"/>
                </a:solidFill>
              </a:rPr>
              <a:t>/</a:t>
            </a:r>
            <a:r>
              <a:rPr lang="en-US" dirty="0" err="1">
                <a:solidFill>
                  <a:srgbClr val="FFFF00"/>
                </a:solidFill>
              </a:rPr>
              <a:t>en</a:t>
            </a:r>
            <a:r>
              <a:rPr lang="en-US" dirty="0">
                <a:solidFill>
                  <a:srgbClr val="FFFF00"/>
                </a:solidFill>
              </a:rPr>
              <a:t>/2.2/topics/forms/#</a:t>
            </a:r>
            <a:r>
              <a:rPr lang="en-US" dirty="0" err="1">
                <a:solidFill>
                  <a:srgbClr val="FFFF00"/>
                </a:solidFill>
              </a:rPr>
              <a:t>django</a:t>
            </a:r>
            <a:r>
              <a:rPr lang="en-US" dirty="0">
                <a:solidFill>
                  <a:srgbClr val="FFFF00"/>
                </a:solidFill>
              </a:rPr>
              <a:t>-s-role-in-forms</a:t>
            </a:r>
          </a:p>
        </p:txBody>
      </p:sp>
    </p:spTree>
    <p:extLst>
      <p:ext uri="{BB962C8B-B14F-4D97-AF65-F5344CB8AC3E}">
        <p14:creationId xmlns:p14="http://schemas.microsoft.com/office/powerpoint/2010/main" val="18033276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 simple form</a:t>
            </a:r>
            <a:endParaRPr lang="en-US"/>
          </a:p>
        </p:txBody>
      </p:sp>
      <p:sp>
        <p:nvSpPr>
          <p:cNvPr id="4" name="Rectangle 3"/>
          <p:cNvSpPr/>
          <p:nvPr/>
        </p:nvSpPr>
        <p:spPr>
          <a:xfrm>
            <a:off x="1145976" y="3479751"/>
            <a:ext cx="9900048" cy="2308324"/>
          </a:xfrm>
          <a:prstGeom prst="rect">
            <a:avLst/>
          </a:prstGeom>
          <a:solidFill>
            <a:schemeClr val="tx1"/>
          </a:solidFill>
        </p:spPr>
        <p:txBody>
          <a:bodyPr wrap="square">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forms</a:t>
            </a: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django.core.exceptions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ValidationError</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django.core</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validators</a:t>
            </a:r>
          </a:p>
          <a:p>
            <a:endParaRPr lang="en-US" sz="1600" dirty="0">
              <a:solidFill>
                <a:srgbClr val="000000"/>
              </a:solidFill>
              <a:latin typeface="Courier" charset="0"/>
              <a:ea typeface="Courier" charset="0"/>
              <a:cs typeface="Courier" charset="0"/>
            </a:endParaRPr>
          </a:p>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BasicForm</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forms.Form</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title = </a:t>
            </a:r>
            <a:r>
              <a:rPr lang="en-US" sz="1600" dirty="0" err="1">
                <a:solidFill>
                  <a:srgbClr val="000000"/>
                </a:solidFill>
                <a:latin typeface="Courier" charset="0"/>
                <a:ea typeface="Courier" charset="0"/>
                <a:cs typeface="Courier" charset="0"/>
              </a:rPr>
              <a:t>forms.CharField</a:t>
            </a:r>
            <a:r>
              <a:rPr lang="en-US" sz="1600" dirty="0">
                <a:solidFill>
                  <a:srgbClr val="000000"/>
                </a:solidFill>
                <a:latin typeface="Courier" charset="0"/>
                <a:ea typeface="Courier" charset="0"/>
                <a:cs typeface="Courier" charset="0"/>
              </a:rPr>
              <a:t>(validators=[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validators.MinLengthValidator</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2</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"Please enter 2 or more characters"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mileage = </a:t>
            </a:r>
            <a:r>
              <a:rPr lang="en-US" sz="1600" dirty="0" err="1">
                <a:solidFill>
                  <a:srgbClr val="000000"/>
                </a:solidFill>
                <a:latin typeface="Courier" charset="0"/>
                <a:ea typeface="Courier" charset="0"/>
                <a:cs typeface="Courier" charset="0"/>
              </a:rPr>
              <a:t>forms.IntegerField</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purchase_date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forms.DateField</a:t>
            </a:r>
            <a:r>
              <a:rPr lang="en-US" sz="1600" dirty="0">
                <a:solidFill>
                  <a:srgbClr val="000000"/>
                </a:solidFill>
                <a:latin typeface="Courier" charset="0"/>
                <a:ea typeface="Courier" charset="0"/>
                <a:cs typeface="Courier" charset="0"/>
              </a:rPr>
              <a:t>()</a:t>
            </a:r>
          </a:p>
        </p:txBody>
      </p:sp>
      <p:sp>
        <p:nvSpPr>
          <p:cNvPr id="5" name="Rectangle 4"/>
          <p:cNvSpPr/>
          <p:nvPr/>
        </p:nvSpPr>
        <p:spPr>
          <a:xfrm>
            <a:off x="1145976" y="2779117"/>
            <a:ext cx="3810659" cy="369332"/>
          </a:xfrm>
          <a:prstGeom prst="rect">
            <a:avLst/>
          </a:prstGeom>
        </p:spPr>
        <p:txBody>
          <a:bodyPr wrap="none">
            <a:spAutoFit/>
          </a:bodyPr>
          <a:lstStyle/>
          <a:p>
            <a:r>
              <a:rPr lang="en-US" dirty="0" smtClean="0">
                <a:solidFill>
                  <a:srgbClr val="FFFF00"/>
                </a:solidFill>
                <a:latin typeface="Menlo" charset="0"/>
              </a:rPr>
              <a:t>dj4e-samples/form/</a:t>
            </a:r>
            <a:r>
              <a:rPr lang="en-US" dirty="0" err="1" smtClean="0">
                <a:solidFill>
                  <a:srgbClr val="FFFF00"/>
                </a:solidFill>
                <a:latin typeface="Menlo" charset="0"/>
              </a:rPr>
              <a:t>forms.py</a:t>
            </a:r>
            <a:endParaRPr lang="en-US" dirty="0">
              <a:solidFill>
                <a:srgbClr val="FFFF00"/>
              </a:solidFill>
              <a:effectLst/>
              <a:latin typeface="Menl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7074" y="293195"/>
            <a:ext cx="4726726" cy="3483468"/>
          </a:xfrm>
          <a:prstGeom prst="rect">
            <a:avLst/>
          </a:prstGeom>
        </p:spPr>
      </p:pic>
    </p:spTree>
    <p:extLst>
      <p:ext uri="{BB962C8B-B14F-4D97-AF65-F5344CB8AC3E}">
        <p14:creationId xmlns:p14="http://schemas.microsoft.com/office/powerpoint/2010/main" val="14025870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Dumping a form object</a:t>
            </a:r>
            <a:endParaRPr lang="en-US" dirty="0"/>
          </a:p>
        </p:txBody>
      </p:sp>
      <p:sp>
        <p:nvSpPr>
          <p:cNvPr id="5" name="Rectangle 4"/>
          <p:cNvSpPr/>
          <p:nvPr/>
        </p:nvSpPr>
        <p:spPr>
          <a:xfrm>
            <a:off x="588752" y="3880582"/>
            <a:ext cx="6096000" cy="1477328"/>
          </a:xfrm>
          <a:prstGeom prst="rect">
            <a:avLst/>
          </a:prstGeom>
          <a:solidFill>
            <a:schemeClr val="tx1"/>
          </a:solidFill>
        </p:spPr>
        <p:txBody>
          <a:bodyPr>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form.forms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BasicForm</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example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form = </a:t>
            </a:r>
            <a:r>
              <a:rPr lang="en-US" dirty="0" err="1">
                <a:solidFill>
                  <a:srgbClr val="000000"/>
                </a:solidFill>
                <a:latin typeface="Courier" charset="0"/>
                <a:ea typeface="Courier" charset="0"/>
                <a:cs typeface="Courier" charset="0"/>
              </a:rPr>
              <a:t>BasicForm</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form.as_table</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6" name="Rectangle 5"/>
          <p:cNvSpPr/>
          <p:nvPr/>
        </p:nvSpPr>
        <p:spPr>
          <a:xfrm>
            <a:off x="588753" y="1958954"/>
            <a:ext cx="6096000" cy="1323439"/>
          </a:xfrm>
          <a:prstGeom prst="rect">
            <a:avLst/>
          </a:prstGeom>
          <a:solidFill>
            <a:schemeClr val="tx1"/>
          </a:solidFill>
        </p:spPr>
        <p:txBody>
          <a:bodyPr wrap="square">
            <a:spAutoFit/>
          </a:bodyPr>
          <a:lstStyle/>
          <a:p>
            <a:r>
              <a:rPr lang="en-US" sz="1600" dirty="0" smtClean="0">
                <a:solidFill>
                  <a:srgbClr val="C1651C"/>
                </a:solidFill>
                <a:latin typeface="Courier" charset="0"/>
                <a:ea typeface="Courier" charset="0"/>
                <a:cs typeface="Courier" charset="0"/>
              </a:rPr>
              <a:t>class</a:t>
            </a:r>
            <a:r>
              <a:rPr lang="en-US" sz="1600" dirty="0" smtClean="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BasicForm</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forms.Form</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title = </a:t>
            </a:r>
            <a:r>
              <a:rPr lang="en-US" sz="1600" dirty="0" err="1">
                <a:solidFill>
                  <a:srgbClr val="000000"/>
                </a:solidFill>
                <a:latin typeface="Courier" charset="0"/>
                <a:ea typeface="Courier" charset="0"/>
                <a:cs typeface="Courier" charset="0"/>
              </a:rPr>
              <a:t>forms.CharField</a:t>
            </a:r>
            <a:r>
              <a:rPr lang="en-US" sz="1600" dirty="0">
                <a:solidFill>
                  <a:srgbClr val="000000"/>
                </a:solidFill>
                <a:latin typeface="Courier" charset="0"/>
                <a:ea typeface="Courier" charset="0"/>
                <a:cs typeface="Courier" charset="0"/>
              </a:rPr>
              <a:t>(validators=[</a:t>
            </a:r>
          </a:p>
          <a:p>
            <a:r>
              <a:rPr lang="en-US" sz="1600" dirty="0">
                <a:solidFill>
                  <a:srgbClr val="000000"/>
                </a:solidFill>
                <a:latin typeface="Courier" charset="0"/>
                <a:ea typeface="Courier" charset="0"/>
                <a:cs typeface="Courier" charset="0"/>
              </a:rPr>
              <a:t>      </a:t>
            </a:r>
            <a:r>
              <a:rPr lang="en-US" sz="1600" dirty="0" err="1" smtClean="0">
                <a:solidFill>
                  <a:srgbClr val="000000"/>
                </a:solidFill>
                <a:latin typeface="Courier" charset="0"/>
                <a:ea typeface="Courier" charset="0"/>
                <a:cs typeface="Courier" charset="0"/>
              </a:rPr>
              <a:t>validators.MinLengthValidator</a:t>
            </a:r>
            <a:r>
              <a:rPr lang="en-US" sz="1600" dirty="0" smtClean="0">
                <a:solidFill>
                  <a:srgbClr val="000000"/>
                </a:solidFill>
                <a:latin typeface="Courier" charset="0"/>
                <a:ea typeface="Courier" charset="0"/>
                <a:cs typeface="Courier" charset="0"/>
              </a:rPr>
              <a:t>(</a:t>
            </a:r>
            <a:r>
              <a:rPr lang="en-US" sz="1600" dirty="0" smtClean="0">
                <a:solidFill>
                  <a:srgbClr val="B42419"/>
                </a:solidFill>
                <a:latin typeface="Courier" charset="0"/>
                <a:ea typeface="Courier" charset="0"/>
                <a:cs typeface="Courier" charset="0"/>
              </a:rPr>
              <a:t>2</a:t>
            </a:r>
            <a:r>
              <a:rPr lang="en-US" sz="1600" dirty="0">
                <a:solidFill>
                  <a:srgbClr val="000000"/>
                </a:solidFill>
                <a:latin typeface="Courier" charset="0"/>
                <a:ea typeface="Courier" charset="0"/>
                <a:cs typeface="Courier" charset="0"/>
              </a:rPr>
              <a:t>, </a:t>
            </a:r>
            <a:r>
              <a:rPr lang="en-US" sz="1600" dirty="0" smtClean="0">
                <a:solidFill>
                  <a:srgbClr val="B42419"/>
                </a:solidFill>
                <a:latin typeface="Courier" charset="0"/>
                <a:ea typeface="Courier" charset="0"/>
                <a:cs typeface="Courier" charset="0"/>
              </a:rPr>
              <a:t>"..."</a:t>
            </a:r>
            <a:r>
              <a:rPr lang="en-US" sz="1600" dirty="0" smtClean="0">
                <a:solidFill>
                  <a:srgbClr val="000000"/>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mileage = </a:t>
            </a:r>
            <a:r>
              <a:rPr lang="en-US" sz="1600" dirty="0" err="1">
                <a:solidFill>
                  <a:srgbClr val="000000"/>
                </a:solidFill>
                <a:latin typeface="Courier" charset="0"/>
                <a:ea typeface="Courier" charset="0"/>
                <a:cs typeface="Courier" charset="0"/>
              </a:rPr>
              <a:t>forms.IntegerField</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purchase_date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forms.DateField</a:t>
            </a:r>
            <a:r>
              <a:rPr lang="en-US" sz="1600" dirty="0">
                <a:solidFill>
                  <a:srgbClr val="000000"/>
                </a:solidFill>
                <a:latin typeface="Courier" charset="0"/>
                <a:ea typeface="Courier" charset="0"/>
                <a:cs typeface="Courier" charset="0"/>
              </a:rPr>
              <a:t>()</a:t>
            </a:r>
          </a:p>
        </p:txBody>
      </p:sp>
      <p:sp>
        <p:nvSpPr>
          <p:cNvPr id="7" name="Rectangle 6"/>
          <p:cNvSpPr/>
          <p:nvPr/>
        </p:nvSpPr>
        <p:spPr>
          <a:xfrm>
            <a:off x="588752" y="1531392"/>
            <a:ext cx="381065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forms.py</a:t>
            </a:r>
            <a:endParaRPr lang="en-US" dirty="0">
              <a:solidFill>
                <a:srgbClr val="FFFF00"/>
              </a:solidFill>
              <a:effectLst/>
              <a:latin typeface="Courier" charset="0"/>
              <a:ea typeface="Courier" charset="0"/>
              <a:cs typeface="Courier" charset="0"/>
            </a:endParaRPr>
          </a:p>
        </p:txBody>
      </p:sp>
      <p:sp>
        <p:nvSpPr>
          <p:cNvPr id="8" name="Rectangle 7"/>
          <p:cNvSpPr/>
          <p:nvPr/>
        </p:nvSpPr>
        <p:spPr>
          <a:xfrm>
            <a:off x="588752" y="3492429"/>
            <a:ext cx="381065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sp>
        <p:nvSpPr>
          <p:cNvPr id="9" name="Rectangle 8"/>
          <p:cNvSpPr/>
          <p:nvPr/>
        </p:nvSpPr>
        <p:spPr>
          <a:xfrm>
            <a:off x="6941901" y="1602832"/>
            <a:ext cx="4935767" cy="3754874"/>
          </a:xfrm>
          <a:prstGeom prst="rect">
            <a:avLst/>
          </a:prstGeom>
          <a:solidFill>
            <a:schemeClr val="tx1"/>
          </a:solidFill>
        </p:spPr>
        <p:txBody>
          <a:bodyPr wrap="square">
            <a:spAutoFit/>
          </a:bodyPr>
          <a:lstStyle/>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id_title</a:t>
            </a:r>
            <a:r>
              <a:rPr lang="en-US" sz="1400" dirty="0">
                <a:solidFill>
                  <a:srgbClr val="000000"/>
                </a:solidFill>
                <a:latin typeface="Courier" charset="0"/>
                <a:ea typeface="Courier" charset="0"/>
                <a:cs typeface="Courier" charset="0"/>
              </a:rPr>
              <a:t>"&gt;Title:&lt;/label</a:t>
            </a:r>
            <a:r>
              <a:rPr lang="en-US" sz="1400" dirty="0" smtClean="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td&gt;&lt;input type="text" name="title</a:t>
            </a:r>
            <a:r>
              <a:rPr lang="en-US" sz="1400" dirty="0" smtClean="0">
                <a:solidFill>
                  <a:srgbClr val="000000"/>
                </a:solidFill>
                <a:latin typeface="Courier" charset="0"/>
                <a:ea typeface="Courier" charset="0"/>
                <a:cs typeface="Courier" charset="0"/>
              </a:rPr>
              <a:t>"</a:t>
            </a:r>
          </a:p>
          <a:p>
            <a:r>
              <a:rPr lang="en-US" sz="1400" dirty="0" smtClean="0">
                <a:solidFill>
                  <a:srgbClr val="000000"/>
                </a:solidFill>
                <a:latin typeface="Courier" charset="0"/>
                <a:ea typeface="Courier" charset="0"/>
                <a:cs typeface="Courier" charset="0"/>
              </a:rPr>
              <a:t>required </a:t>
            </a:r>
            <a:r>
              <a:rPr lang="en-US" sz="1400" dirty="0">
                <a:solidFill>
                  <a:srgbClr val="000000"/>
                </a:solidFill>
                <a:latin typeface="Courier" charset="0"/>
                <a:ea typeface="Courier" charset="0"/>
                <a:cs typeface="Courier" charset="0"/>
              </a:rPr>
              <a:t>id="</a:t>
            </a:r>
            <a:r>
              <a:rPr lang="en-US" sz="1400" dirty="0" err="1">
                <a:solidFill>
                  <a:srgbClr val="000000"/>
                </a:solidFill>
                <a:latin typeface="Courier" charset="0"/>
                <a:ea typeface="Courier" charset="0"/>
                <a:cs typeface="Courier" charset="0"/>
              </a:rPr>
              <a:t>id_title</a:t>
            </a:r>
            <a:r>
              <a:rPr lang="en-US" sz="1400" dirty="0">
                <a:solidFill>
                  <a:srgbClr val="000000"/>
                </a:solidFill>
                <a:latin typeface="Courier" charset="0"/>
                <a:ea typeface="Courier" charset="0"/>
                <a:cs typeface="Courier" charset="0"/>
              </a:rPr>
              <a:t>"&gt;&lt;/td&gt;&lt;/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id_mileage</a:t>
            </a:r>
            <a:r>
              <a:rPr lang="en-US" sz="1400" dirty="0">
                <a:solidFill>
                  <a:srgbClr val="000000"/>
                </a:solidFill>
                <a:latin typeface="Courier" charset="0"/>
                <a:ea typeface="Courier" charset="0"/>
                <a:cs typeface="Courier" charset="0"/>
              </a:rPr>
              <a:t>"&gt;Mileage:&lt;/label</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th</a:t>
            </a:r>
            <a:r>
              <a:rPr lang="en-US" sz="1400" dirty="0">
                <a:solidFill>
                  <a:srgbClr val="000000"/>
                </a:solidFill>
                <a:latin typeface="Courier" charset="0"/>
                <a:ea typeface="Courier" charset="0"/>
                <a:cs typeface="Courier" charset="0"/>
              </a:rPr>
              <a:t>&gt;&lt;td</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input type="number" name="mileage" required id="</a:t>
            </a:r>
            <a:r>
              <a:rPr lang="en-US" sz="1400" dirty="0" err="1">
                <a:solidFill>
                  <a:srgbClr val="000000"/>
                </a:solidFill>
                <a:latin typeface="Courier" charset="0"/>
                <a:ea typeface="Courier" charset="0"/>
                <a:cs typeface="Courier" charset="0"/>
              </a:rPr>
              <a:t>id_mileage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id_purchase_date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Purchase </a:t>
            </a:r>
            <a:r>
              <a:rPr lang="en-US" sz="1400" dirty="0">
                <a:solidFill>
                  <a:srgbClr val="000000"/>
                </a:solidFill>
                <a:latin typeface="Courier" charset="0"/>
                <a:ea typeface="Courier" charset="0"/>
                <a:cs typeface="Courier" charset="0"/>
              </a:rPr>
              <a:t>date:&lt;/label</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th</a:t>
            </a:r>
            <a:r>
              <a:rPr lang="en-US" sz="1400" dirty="0">
                <a:solidFill>
                  <a:srgbClr val="000000"/>
                </a:solidFill>
                <a:latin typeface="Courier" charset="0"/>
                <a:ea typeface="Courier" charset="0"/>
                <a:cs typeface="Courier" charset="0"/>
              </a:rPr>
              <a:t>&gt;&lt;td</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input type="text" name="</a:t>
            </a:r>
            <a:r>
              <a:rPr lang="en-US" sz="1400" dirty="0" err="1" smtClean="0">
                <a:solidFill>
                  <a:srgbClr val="000000"/>
                </a:solidFill>
                <a:latin typeface="Courier" charset="0"/>
                <a:ea typeface="Courier" charset="0"/>
                <a:cs typeface="Courier" charset="0"/>
              </a:rPr>
              <a:t>purchase_date</a:t>
            </a:r>
            <a:r>
              <a:rPr lang="en-US" sz="1400" dirty="0" smtClean="0">
                <a:solidFill>
                  <a:srgbClr val="000000"/>
                </a:solidFill>
                <a:latin typeface="Courier" charset="0"/>
                <a:ea typeface="Courier" charset="0"/>
                <a:cs typeface="Courier" charset="0"/>
              </a:rPr>
              <a:t>"</a:t>
            </a:r>
          </a:p>
          <a:p>
            <a:r>
              <a:rPr lang="en-US" sz="1400" dirty="0" smtClean="0">
                <a:solidFill>
                  <a:srgbClr val="000000"/>
                </a:solidFill>
                <a:latin typeface="Courier" charset="0"/>
                <a:ea typeface="Courier" charset="0"/>
                <a:cs typeface="Courier" charset="0"/>
              </a:rPr>
              <a:t>required </a:t>
            </a:r>
            <a:r>
              <a:rPr lang="en-US" sz="1400" dirty="0">
                <a:solidFill>
                  <a:srgbClr val="000000"/>
                </a:solidFill>
                <a:latin typeface="Courier" charset="0"/>
                <a:ea typeface="Courier" charset="0"/>
                <a:cs typeface="Courier" charset="0"/>
              </a:rPr>
              <a:t>id="</a:t>
            </a:r>
            <a:r>
              <a:rPr lang="en-US" sz="1400" dirty="0" err="1">
                <a:solidFill>
                  <a:srgbClr val="000000"/>
                </a:solidFill>
                <a:latin typeface="Courier" charset="0"/>
                <a:ea typeface="Courier" charset="0"/>
                <a:cs typeface="Courier" charset="0"/>
              </a:rPr>
              <a:t>id_purchase_date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p:txBody>
      </p:sp>
      <p:sp>
        <p:nvSpPr>
          <p:cNvPr id="10" name="Rectangle 9"/>
          <p:cNvSpPr/>
          <p:nvPr/>
        </p:nvSpPr>
        <p:spPr>
          <a:xfrm>
            <a:off x="6767073" y="1027906"/>
            <a:ext cx="5285421"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https://samples.dj4e.com/form/example</a:t>
            </a:r>
          </a:p>
        </p:txBody>
      </p:sp>
    </p:spTree>
    <p:extLst>
      <p:ext uri="{BB962C8B-B14F-4D97-AF65-F5344CB8AC3E}">
        <p14:creationId xmlns:p14="http://schemas.microsoft.com/office/powerpoint/2010/main" val="3895732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form in a template</a:t>
            </a:r>
            <a:endParaRPr lang="en-US" dirty="0"/>
          </a:p>
        </p:txBody>
      </p:sp>
      <p:sp>
        <p:nvSpPr>
          <p:cNvPr id="3" name="Rectangle 2"/>
          <p:cNvSpPr/>
          <p:nvPr/>
        </p:nvSpPr>
        <p:spPr>
          <a:xfrm>
            <a:off x="838200" y="2290764"/>
            <a:ext cx="9777413" cy="3416320"/>
          </a:xfrm>
          <a:prstGeom prst="rect">
            <a:avLst/>
          </a:prstGeom>
          <a:solidFill>
            <a:schemeClr val="tx1"/>
          </a:solidFill>
        </p:spPr>
        <p:txBody>
          <a:bodyPr wrap="square">
            <a:spAutoFit/>
          </a:bodyPr>
          <a:lstStyle/>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form</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action</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method</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csrf_token</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table</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form.as_table</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table</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input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type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value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input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type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 </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    </a:t>
            </a:r>
            <a:r>
              <a:rPr lang="en-US" dirty="0" err="1">
                <a:solidFill>
                  <a:srgbClr val="C814C9"/>
                </a:solidFill>
                <a:latin typeface="Courier" charset="0"/>
                <a:ea typeface="Courier" charset="0"/>
                <a:cs typeface="Courier" charset="0"/>
              </a:rPr>
              <a:t>onclick</a:t>
            </a:r>
            <a:r>
              <a:rPr lang="en-US" dirty="0">
                <a:solidFill>
                  <a:srgbClr val="C814C9"/>
                </a:solidFill>
                <a:latin typeface="Courier" charset="0"/>
                <a:ea typeface="Courier" charset="0"/>
                <a:cs typeface="Courier" charset="0"/>
              </a:rPr>
              <a:t>="</a:t>
            </a:r>
            <a:r>
              <a:rPr lang="en-US" dirty="0" err="1">
                <a:solidFill>
                  <a:srgbClr val="C1651C"/>
                </a:solidFill>
                <a:latin typeface="Courier" charset="0"/>
                <a:ea typeface="Courier" charset="0"/>
                <a:cs typeface="Courier" charset="0"/>
              </a:rPr>
              <a:t>window</a:t>
            </a:r>
            <a:r>
              <a:rPr lang="en-US" dirty="0" err="1">
                <a:solidFill>
                  <a:srgbClr val="C814C9"/>
                </a:solidFill>
                <a:latin typeface="Courier" charset="0"/>
                <a:ea typeface="Courier" charset="0"/>
                <a:cs typeface="Courier" charset="0"/>
              </a:rPr>
              <a:t>.</a:t>
            </a:r>
            <a:r>
              <a:rPr lang="en-US" dirty="0" err="1">
                <a:solidFill>
                  <a:srgbClr val="C1651C"/>
                </a:solidFill>
                <a:latin typeface="Courier" charset="0"/>
                <a:ea typeface="Courier" charset="0"/>
                <a:cs typeface="Courier" charset="0"/>
              </a:rPr>
              <a:t>location</a:t>
            </a:r>
            <a:r>
              <a:rPr lang="en-US" dirty="0">
                <a:solidFill>
                  <a:srgbClr val="C814C9"/>
                </a:solidFill>
                <a:latin typeface="Courier" charset="0"/>
                <a:ea typeface="Courier" charset="0"/>
                <a:cs typeface="Courier" charset="0"/>
              </a:rPr>
              <a:t>=</a:t>
            </a:r>
            <a:r>
              <a:rPr lang="en-US" dirty="0">
                <a:solidFill>
                  <a:srgbClr val="B42419"/>
                </a:solidFill>
                <a:latin typeface="Courier" charset="0"/>
                <a:ea typeface="Courier" charset="0"/>
                <a:cs typeface="Courier" charset="0"/>
              </a:rPr>
              <a:t>'{% </a:t>
            </a:r>
            <a:r>
              <a:rPr lang="en-US" dirty="0" err="1">
                <a:solidFill>
                  <a:srgbClr val="B42419"/>
                </a:solidFill>
                <a:latin typeface="Courier" charset="0"/>
                <a:ea typeface="Courier" charset="0"/>
                <a:cs typeface="Courier" charset="0"/>
              </a:rPr>
              <a:t>url</a:t>
            </a:r>
            <a:r>
              <a:rPr lang="en-US" dirty="0">
                <a:solidFill>
                  <a:srgbClr val="B42419"/>
                </a:solidFill>
                <a:latin typeface="Courier" charset="0"/>
                <a:ea typeface="Courier" charset="0"/>
                <a:cs typeface="Courier" charset="0"/>
              </a:rPr>
              <a:t> '</a:t>
            </a:r>
            <a:r>
              <a:rPr lang="en-US" dirty="0" err="1">
                <a:solidFill>
                  <a:srgbClr val="C814C9"/>
                </a:solidFill>
                <a:latin typeface="Courier" charset="0"/>
                <a:ea typeface="Courier" charset="0"/>
                <a:cs typeface="Courier" charset="0"/>
              </a:rPr>
              <a:t>form:main</a:t>
            </a:r>
            <a:r>
              <a:rPr lang="en-US" dirty="0">
                <a:solidFill>
                  <a:srgbClr val="B42419"/>
                </a:solidFill>
                <a:latin typeface="Courier" charset="0"/>
                <a:ea typeface="Courier" charset="0"/>
                <a:cs typeface="Courier" charset="0"/>
              </a:rPr>
              <a:t>' %}'</a:t>
            </a:r>
            <a:r>
              <a:rPr lang="en-US" dirty="0">
                <a:solidFill>
                  <a:srgbClr val="C814C9"/>
                </a:solidFill>
                <a:latin typeface="Courier" charset="0"/>
                <a:ea typeface="Courier" charset="0"/>
                <a:cs typeface="Courier" charset="0"/>
              </a:rPr>
              <a:t> ; </a:t>
            </a:r>
            <a:r>
              <a:rPr lang="en-US" dirty="0">
                <a:solidFill>
                  <a:srgbClr val="C1651C"/>
                </a:solidFill>
                <a:latin typeface="Courier" charset="0"/>
                <a:ea typeface="Courier" charset="0"/>
                <a:cs typeface="Courier" charset="0"/>
              </a:rPr>
              <a:t>return</a:t>
            </a:r>
            <a:r>
              <a:rPr lang="en-US" dirty="0">
                <a:solidFill>
                  <a:srgbClr val="C814C9"/>
                </a:solidFill>
                <a:latin typeface="Courier" charset="0"/>
                <a:ea typeface="Courier" charset="0"/>
                <a:cs typeface="Courier" charset="0"/>
              </a:rPr>
              <a:t> </a:t>
            </a:r>
            <a:r>
              <a:rPr lang="en-US" dirty="0">
                <a:solidFill>
                  <a:srgbClr val="B42419"/>
                </a:solidFill>
                <a:latin typeface="Courier" charset="0"/>
                <a:ea typeface="Courier" charset="0"/>
                <a:cs typeface="Courier" charset="0"/>
              </a:rPr>
              <a:t>false</a:t>
            </a:r>
            <a:r>
              <a:rPr lang="en-US" dirty="0">
                <a:solidFill>
                  <a:srgbClr val="C814C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value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"Cancel"</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form</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4" name="Rectangle 3"/>
          <p:cNvSpPr/>
          <p:nvPr/>
        </p:nvSpPr>
        <p:spPr>
          <a:xfrm>
            <a:off x="838200" y="1806060"/>
            <a:ext cx="604203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dj4e-samples/form/templates/form/</a:t>
            </a:r>
            <a:r>
              <a:rPr lang="en-US" dirty="0" err="1" smtClean="0">
                <a:solidFill>
                  <a:srgbClr val="FFFF00"/>
                </a:solidFill>
                <a:latin typeface="Courier" charset="0"/>
                <a:ea typeface="Courier" charset="0"/>
                <a:cs typeface="Courier" charset="0"/>
              </a:rPr>
              <a:t>form.html</a:t>
            </a:r>
            <a:endParaRPr lang="en-US" dirty="0">
              <a:solidFill>
                <a:srgbClr val="FFFF00"/>
              </a:solidFill>
              <a:effectLst/>
              <a:latin typeface="Courier" charset="0"/>
              <a:ea typeface="Courier" charset="0"/>
              <a:cs typeface="Courier" charset="0"/>
            </a:endParaRPr>
          </a:p>
        </p:txBody>
      </p:sp>
    </p:spTree>
    <p:extLst>
      <p:ext uri="{BB962C8B-B14F-4D97-AF65-F5344CB8AC3E}">
        <p14:creationId xmlns:p14="http://schemas.microsoft.com/office/powerpoint/2010/main" val="4016513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form in a template</a:t>
            </a:r>
            <a:endParaRPr lang="en-US" dirty="0"/>
          </a:p>
        </p:txBody>
      </p:sp>
      <p:sp>
        <p:nvSpPr>
          <p:cNvPr id="3" name="Rectangle 2"/>
          <p:cNvSpPr/>
          <p:nvPr/>
        </p:nvSpPr>
        <p:spPr>
          <a:xfrm>
            <a:off x="838200" y="3590917"/>
            <a:ext cx="7548563" cy="1477328"/>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SimpleCreate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DumpPostView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BasicForm</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'form/</a:t>
            </a:r>
            <a:r>
              <a:rPr lang="en-US" dirty="0" err="1">
                <a:solidFill>
                  <a:srgbClr val="B42419"/>
                </a:solidFill>
                <a:latin typeface="Courier" charset="0"/>
                <a:ea typeface="Courier" charset="0"/>
                <a:cs typeface="Courier" charset="0"/>
              </a:rPr>
              <a:t>form.html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ctx</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838200" y="3064423"/>
            <a:ext cx="3810659" cy="369332"/>
          </a:xfrm>
          <a:prstGeom prst="rect">
            <a:avLst/>
          </a:prstGeom>
        </p:spPr>
        <p:txBody>
          <a:bodyPr wrap="none">
            <a:spAutoFit/>
          </a:bodyPr>
          <a:lstStyle/>
          <a:p>
            <a:r>
              <a:rPr lang="en-US" dirty="0">
                <a:solidFill>
                  <a:srgbClr val="FFFF00"/>
                </a:solidFill>
                <a:latin typeface="Courier" charset="0"/>
                <a:ea typeface="Courier" charset="0"/>
                <a:cs typeface="Courier" charset="0"/>
              </a:rPr>
              <a:t>dj4e-samples/form/</a:t>
            </a:r>
            <a:r>
              <a:rPr lang="en-US" dirty="0" err="1">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sp>
        <p:nvSpPr>
          <p:cNvPr id="6" name="Rectangle 5"/>
          <p:cNvSpPr/>
          <p:nvPr/>
        </p:nvSpPr>
        <p:spPr>
          <a:xfrm>
            <a:off x="2006148" y="1984536"/>
            <a:ext cx="5285421"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a:t>
            </a:r>
            <a:r>
              <a:rPr lang="en-US" dirty="0" smtClean="0">
                <a:solidFill>
                  <a:srgbClr val="FFFF00"/>
                </a:solidFill>
                <a:latin typeface="Courier" charset="0"/>
                <a:ea typeface="Courier" charset="0"/>
                <a:cs typeface="Courier" charset="0"/>
              </a:rPr>
              <a:t>samples.dj4e.com/form/create</a:t>
            </a:r>
            <a:endParaRPr lang="en-US" dirty="0">
              <a:solidFill>
                <a:srgbClr val="FFFF00"/>
              </a:solidFill>
              <a:latin typeface="Courier" charset="0"/>
              <a:ea typeface="Courier" charset="0"/>
              <a:cs typeface="Courier"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849" y="1126718"/>
            <a:ext cx="4726726" cy="3483468"/>
          </a:xfrm>
          <a:prstGeom prst="rect">
            <a:avLst/>
          </a:prstGeom>
        </p:spPr>
      </p:pic>
    </p:spTree>
    <p:extLst>
      <p:ext uri="{BB962C8B-B14F-4D97-AF65-F5344CB8AC3E}">
        <p14:creationId xmlns:p14="http://schemas.microsoft.com/office/powerpoint/2010/main" val="72458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865718" y="179917"/>
            <a:ext cx="10449983" cy="1371600"/>
          </a:xfrm>
        </p:spPr>
        <p:txBody>
          <a:bodyPr/>
          <a:lstStyle/>
          <a:p>
            <a:r>
              <a:rPr lang="en-US" altLang="x-none" sz="5333">
                <a:solidFill>
                  <a:srgbClr val="FFCC66"/>
                </a:solidFill>
              </a:rPr>
              <a:t>Passing </a:t>
            </a:r>
            <a:r>
              <a:rPr lang="en-US" altLang="x-none" sz="5333">
                <a:solidFill>
                  <a:srgbClr val="FF6600"/>
                </a:solidFill>
              </a:rPr>
              <a:t>Parameters</a:t>
            </a:r>
            <a:r>
              <a:rPr lang="en-US" altLang="x-none" sz="5333">
                <a:solidFill>
                  <a:srgbClr val="FFCC66"/>
                </a:solidFill>
              </a:rPr>
              <a:t> to The Server</a:t>
            </a:r>
          </a:p>
        </p:txBody>
      </p:sp>
      <p:sp>
        <p:nvSpPr>
          <p:cNvPr id="17410" name="Rectangle 2"/>
          <p:cNvSpPr>
            <a:spLocks/>
          </p:cNvSpPr>
          <p:nvPr/>
        </p:nvSpPr>
        <p:spPr bwMode="auto">
          <a:xfrm>
            <a:off x="4667251" y="1462617"/>
            <a:ext cx="6457949" cy="1157816"/>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2133" dirty="0">
                <a:solidFill>
                  <a:srgbClr val="FFFF00"/>
                </a:solidFill>
                <a:latin typeface="Courier" charset="0"/>
                <a:ea typeface="ＭＳ Ｐゴシック" charset="-128"/>
              </a:rPr>
              <a:t> GET </a:t>
            </a:r>
            <a:r>
              <a:rPr lang="en-US" altLang="x-none" sz="2133" dirty="0" smtClean="0">
                <a:solidFill>
                  <a:srgbClr val="FFFF00"/>
                </a:solidFill>
                <a:latin typeface="Courier" charset="0"/>
                <a:ea typeface="ＭＳ Ｐゴシック" charset="-128"/>
              </a:rPr>
              <a:t>/form/</a:t>
            </a:r>
            <a:r>
              <a:rPr lang="en-US" altLang="x-none" sz="2133" dirty="0" err="1" smtClean="0">
                <a:solidFill>
                  <a:srgbClr val="FFFF00"/>
                </a:solidFill>
                <a:latin typeface="Courier" charset="0"/>
                <a:ea typeface="ＭＳ Ｐゴシック" charset="-128"/>
              </a:rPr>
              <a:t>getform</a:t>
            </a:r>
            <a:r>
              <a:rPr lang="en-US" altLang="x-none" sz="2133" dirty="0" err="1" smtClean="0">
                <a:solidFill>
                  <a:srgbClr val="FF6600"/>
                </a:solidFill>
                <a:latin typeface="Courier" charset="0"/>
                <a:ea typeface="ＭＳ Ｐゴシック" charset="-128"/>
              </a:rPr>
              <a:t>?guess</a:t>
            </a:r>
            <a:r>
              <a:rPr lang="en-US" altLang="x-none" sz="2133" dirty="0" smtClean="0">
                <a:solidFill>
                  <a:srgbClr val="FF6600"/>
                </a:solidFill>
                <a:latin typeface="Courier" charset="0"/>
                <a:ea typeface="ＭＳ Ｐゴシック" charset="-128"/>
              </a:rPr>
              <a:t>=42</a:t>
            </a:r>
            <a:endParaRPr lang="en-US" altLang="x-none" sz="2133" dirty="0">
              <a:solidFill>
                <a:srgbClr val="FF6600"/>
              </a:solidFill>
              <a:latin typeface="Courier" charset="0"/>
              <a:ea typeface="ＭＳ Ｐゴシック" charset="-128"/>
            </a:endParaRPr>
          </a:p>
          <a:p>
            <a:pPr eaLnBrk="1" hangingPunct="1"/>
            <a:r>
              <a:rPr lang="en-US" altLang="x-none" sz="2133" dirty="0">
                <a:solidFill>
                  <a:srgbClr val="FFFF00"/>
                </a:solidFill>
                <a:latin typeface="Courier" charset="0"/>
                <a:ea typeface="ＭＳ Ｐゴシック" charset="-128"/>
              </a:rPr>
              <a:t> Accept: text/html</a:t>
            </a:r>
          </a:p>
          <a:p>
            <a:pPr eaLnBrk="1" hangingPunct="1"/>
            <a:r>
              <a:rPr lang="en-US" altLang="x-none" sz="2133" dirty="0">
                <a:solidFill>
                  <a:srgbClr val="FFFF00"/>
                </a:solidFill>
                <a:latin typeface="Courier" charset="0"/>
                <a:ea typeface="ＭＳ Ｐゴシック" charset="-128"/>
              </a:rPr>
              <a:t> User-Agent: Lynx/2.4 </a:t>
            </a:r>
            <a:r>
              <a:rPr lang="en-US" altLang="x-none" sz="2133" dirty="0" err="1">
                <a:solidFill>
                  <a:srgbClr val="FFFF00"/>
                </a:solidFill>
                <a:latin typeface="Courier" charset="0"/>
                <a:ea typeface="ＭＳ Ｐゴシック" charset="-128"/>
              </a:rPr>
              <a:t>libwww</a:t>
            </a:r>
            <a:r>
              <a:rPr lang="en-US" altLang="x-none" sz="2133" dirty="0">
                <a:solidFill>
                  <a:srgbClr val="FFFF00"/>
                </a:solidFill>
                <a:latin typeface="Courier" charset="0"/>
                <a:ea typeface="ＭＳ Ｐゴシック" charset="-128"/>
              </a:rPr>
              <a:t>/2.14</a:t>
            </a:r>
          </a:p>
        </p:txBody>
      </p:sp>
      <p:sp>
        <p:nvSpPr>
          <p:cNvPr id="17411" name="Rectangle 3"/>
          <p:cNvSpPr>
            <a:spLocks/>
          </p:cNvSpPr>
          <p:nvPr/>
        </p:nvSpPr>
        <p:spPr bwMode="auto">
          <a:xfrm>
            <a:off x="4152900" y="3223685"/>
            <a:ext cx="7772400" cy="2338916"/>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dirty="0">
                <a:solidFill>
                  <a:srgbClr val="FFFF00"/>
                </a:solidFill>
                <a:latin typeface="Courier" charset="0"/>
                <a:ea typeface="ＭＳ Ｐゴシック" charset="-128"/>
              </a:rPr>
              <a:t> POST </a:t>
            </a:r>
            <a:r>
              <a:rPr lang="en-US" altLang="x-none" dirty="0" smtClean="0">
                <a:solidFill>
                  <a:srgbClr val="FFFF00"/>
                </a:solidFill>
                <a:latin typeface="Courier" charset="0"/>
                <a:ea typeface="ＭＳ Ｐゴシック" charset="-128"/>
              </a:rPr>
              <a:t>/form/</a:t>
            </a:r>
            <a:r>
              <a:rPr lang="en-US" altLang="x-none" dirty="0" err="1" smtClean="0">
                <a:solidFill>
                  <a:srgbClr val="FFFF00"/>
                </a:solidFill>
                <a:latin typeface="Courier" charset="0"/>
                <a:ea typeface="ＭＳ Ｐゴシック" charset="-128"/>
              </a:rPr>
              <a:t>postform</a:t>
            </a:r>
            <a:r>
              <a:rPr lang="en-US" altLang="x-none" dirty="0" smtClean="0">
                <a:solidFill>
                  <a:srgbClr val="FFFF00"/>
                </a:solidFill>
                <a:latin typeface="Courier" charset="0"/>
                <a:ea typeface="ＭＳ Ｐゴシック" charset="-128"/>
              </a:rPr>
              <a:t> </a:t>
            </a:r>
            <a:endParaRPr lang="en-US" altLang="x-none" dirty="0">
              <a:solidFill>
                <a:srgbClr val="FFFF00"/>
              </a:solidFill>
              <a:latin typeface="Courier" charset="0"/>
              <a:ea typeface="ＭＳ Ｐゴシック" charset="-128"/>
            </a:endParaRPr>
          </a:p>
          <a:p>
            <a:pPr eaLnBrk="1" hangingPunct="1"/>
            <a:r>
              <a:rPr lang="en-US" altLang="x-none" dirty="0">
                <a:solidFill>
                  <a:srgbClr val="FFFF00"/>
                </a:solidFill>
                <a:latin typeface="Courier" charset="0"/>
                <a:ea typeface="ＭＳ Ｐゴシック" charset="-128"/>
              </a:rPr>
              <a:t> Accept: text/html</a:t>
            </a:r>
          </a:p>
          <a:p>
            <a:pPr eaLnBrk="1" hangingPunct="1"/>
            <a:r>
              <a:rPr lang="en-US" altLang="x-none" dirty="0">
                <a:solidFill>
                  <a:srgbClr val="FFFF00"/>
                </a:solidFill>
                <a:latin typeface="Courier" charset="0"/>
                <a:ea typeface="ＭＳ Ｐゴシック" charset="-128"/>
              </a:rPr>
              <a:t> User-Agent: Lynx/2.4 </a:t>
            </a:r>
            <a:r>
              <a:rPr lang="en-US" altLang="x-none" dirty="0" err="1">
                <a:solidFill>
                  <a:srgbClr val="FFFF00"/>
                </a:solidFill>
                <a:latin typeface="Courier" charset="0"/>
                <a:ea typeface="ＭＳ Ｐゴシック" charset="-128"/>
              </a:rPr>
              <a:t>libwww</a:t>
            </a:r>
            <a:r>
              <a:rPr lang="en-US" altLang="x-none" dirty="0">
                <a:solidFill>
                  <a:srgbClr val="FFFF00"/>
                </a:solidFill>
                <a:latin typeface="Courier" charset="0"/>
                <a:ea typeface="ＭＳ Ｐゴシック" charset="-128"/>
              </a:rPr>
              <a:t>/2.14</a:t>
            </a:r>
          </a:p>
          <a:p>
            <a:pPr eaLnBrk="1" hangingPunct="1"/>
            <a:r>
              <a:rPr lang="en-US" altLang="x-none" dirty="0">
                <a:solidFill>
                  <a:srgbClr val="FFFF00"/>
                </a:solidFill>
                <a:latin typeface="Courier" charset="0"/>
                <a:ea typeface="ＭＳ Ｐゴシック" charset="-128"/>
              </a:rPr>
              <a:t> Content-type: </a:t>
            </a:r>
            <a:r>
              <a:rPr lang="en-US" altLang="x-none" dirty="0">
                <a:solidFill>
                  <a:schemeClr val="tx1"/>
                </a:solidFill>
                <a:latin typeface="Courier" charset="0"/>
                <a:ea typeface="ＭＳ Ｐゴシック" charset="-128"/>
              </a:rPr>
              <a:t>application/x-www-form-</a:t>
            </a:r>
            <a:r>
              <a:rPr lang="en-US" altLang="x-none" dirty="0" err="1">
                <a:solidFill>
                  <a:schemeClr val="tx1"/>
                </a:solidFill>
                <a:latin typeface="Courier" charset="0"/>
                <a:ea typeface="ＭＳ Ｐゴシック" charset="-128"/>
              </a:rPr>
              <a:t>urlencoded</a:t>
            </a:r>
            <a:endParaRPr lang="en-US" altLang="x-none" dirty="0">
              <a:solidFill>
                <a:schemeClr val="tx1"/>
              </a:solidFill>
              <a:latin typeface="Courier" charset="0"/>
              <a:ea typeface="ＭＳ Ｐゴシック" charset="-128"/>
            </a:endParaRPr>
          </a:p>
          <a:p>
            <a:pPr eaLnBrk="1" hangingPunct="1"/>
            <a:r>
              <a:rPr lang="en-US" altLang="x-none" dirty="0">
                <a:solidFill>
                  <a:srgbClr val="FFFF00"/>
                </a:solidFill>
                <a:latin typeface="Courier" charset="0"/>
                <a:ea typeface="ＭＳ Ｐゴシック" charset="-128"/>
              </a:rPr>
              <a:t> Content-length: 13</a:t>
            </a:r>
          </a:p>
          <a:p>
            <a:pPr eaLnBrk="1" hangingPunct="1"/>
            <a:endParaRPr lang="en-US" altLang="x-none" dirty="0">
              <a:solidFill>
                <a:srgbClr val="FF0000"/>
              </a:solidFill>
              <a:latin typeface="Courier" charset="0"/>
              <a:ea typeface="ＭＳ Ｐゴシック" charset="-128"/>
            </a:endParaRPr>
          </a:p>
          <a:p>
            <a:pPr eaLnBrk="1" hangingPunct="1"/>
            <a:r>
              <a:rPr lang="en-US" altLang="x-none" dirty="0">
                <a:solidFill>
                  <a:srgbClr val="FF0000"/>
                </a:solidFill>
                <a:latin typeface="Courier" charset="0"/>
                <a:ea typeface="ＭＳ Ｐゴシック" charset="-128"/>
              </a:rPr>
              <a:t> </a:t>
            </a:r>
            <a:r>
              <a:rPr lang="en-US" altLang="x-none" dirty="0">
                <a:solidFill>
                  <a:srgbClr val="FF6600"/>
                </a:solidFill>
                <a:latin typeface="Courier" charset="0"/>
                <a:ea typeface="ＭＳ Ｐゴシック" charset="-128"/>
              </a:rPr>
              <a:t>guess=42</a:t>
            </a:r>
          </a:p>
        </p:txBody>
      </p:sp>
      <p:sp>
        <p:nvSpPr>
          <p:cNvPr id="29700" name="Rectangle 4"/>
          <p:cNvSpPr>
            <a:spLocks/>
          </p:cNvSpPr>
          <p:nvPr/>
        </p:nvSpPr>
        <p:spPr bwMode="auto">
          <a:xfrm>
            <a:off x="600680" y="3103461"/>
            <a:ext cx="1133324"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700">
                <a:solidFill>
                  <a:srgbClr val="FFFF00"/>
                </a:solidFill>
                <a:ea typeface="ＭＳ Ｐゴシック" charset="-128"/>
              </a:rPr>
              <a:t>HTTP</a:t>
            </a:r>
          </a:p>
          <a:p>
            <a:pPr algn="ctr" eaLnBrk="1" hangingPunct="1">
              <a:defRPr/>
            </a:pPr>
            <a:r>
              <a:rPr lang="en-US" altLang="en-US" sz="2700">
                <a:solidFill>
                  <a:srgbClr val="FFFF00"/>
                </a:solidFill>
                <a:ea typeface="ＭＳ Ｐゴシック" charset="-128"/>
              </a:rPr>
              <a:t>Request</a:t>
            </a:r>
          </a:p>
        </p:txBody>
      </p:sp>
      <p:sp>
        <p:nvSpPr>
          <p:cNvPr id="29701" name="Rectangle 5"/>
          <p:cNvSpPr>
            <a:spLocks/>
          </p:cNvSpPr>
          <p:nvPr/>
        </p:nvSpPr>
        <p:spPr bwMode="auto">
          <a:xfrm>
            <a:off x="1350733" y="4535845"/>
            <a:ext cx="1997535" cy="692497"/>
          </a:xfrm>
          <a:prstGeom prst="rect">
            <a:avLst/>
          </a:prstGeom>
          <a:solidFill>
            <a:schemeClr val="accent1"/>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4500">
                <a:solidFill>
                  <a:srgbClr val="0000FF"/>
                </a:solidFill>
                <a:ea typeface="ＭＳ Ｐゴシック" charset="-128"/>
              </a:rPr>
              <a:t>Browser</a:t>
            </a:r>
          </a:p>
        </p:txBody>
      </p:sp>
      <p:sp>
        <p:nvSpPr>
          <p:cNvPr id="29702" name="Rectangle 6"/>
          <p:cNvSpPr>
            <a:spLocks/>
          </p:cNvSpPr>
          <p:nvPr/>
        </p:nvSpPr>
        <p:spPr bwMode="auto">
          <a:xfrm>
            <a:off x="1132789" y="2019784"/>
            <a:ext cx="2433423" cy="600164"/>
          </a:xfrm>
          <a:prstGeom prst="rect">
            <a:avLst/>
          </a:prstGeom>
          <a:solidFill>
            <a:schemeClr val="accent1"/>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3900">
                <a:solidFill>
                  <a:srgbClr val="0000FF"/>
                </a:solidFill>
                <a:ea typeface="ＭＳ Ｐゴシック" charset="-128"/>
              </a:rPr>
              <a:t>Web Server</a:t>
            </a:r>
          </a:p>
        </p:txBody>
      </p:sp>
      <p:sp>
        <p:nvSpPr>
          <p:cNvPr id="29703" name="Line 7"/>
          <p:cNvSpPr>
            <a:spLocks noChangeShapeType="1"/>
          </p:cNvSpPr>
          <p:nvPr/>
        </p:nvSpPr>
        <p:spPr bwMode="auto">
          <a:xfrm flipH="1">
            <a:off x="2061634" y="2804584"/>
            <a:ext cx="16933" cy="1549400"/>
          </a:xfrm>
          <a:prstGeom prst="line">
            <a:avLst/>
          </a:prstGeom>
          <a:noFill/>
          <a:ln w="1143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1519"/>
          </a:p>
        </p:txBody>
      </p:sp>
      <p:sp>
        <p:nvSpPr>
          <p:cNvPr id="29704" name="Rectangle 8"/>
          <p:cNvSpPr>
            <a:spLocks/>
          </p:cNvSpPr>
          <p:nvPr/>
        </p:nvSpPr>
        <p:spPr bwMode="auto">
          <a:xfrm>
            <a:off x="2061633" y="5793317"/>
            <a:ext cx="8077200" cy="465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700" dirty="0">
                <a:solidFill>
                  <a:srgbClr val="00FF00"/>
                </a:solidFill>
                <a:ea typeface="ＭＳ Ｐゴシック" charset="-128"/>
              </a:rPr>
              <a:t>     &lt;input type="text" name="</a:t>
            </a:r>
            <a:r>
              <a:rPr lang="en-US" altLang="en-US" sz="2700" dirty="0">
                <a:solidFill>
                  <a:srgbClr val="FF6600"/>
                </a:solidFill>
                <a:ea typeface="ＭＳ Ｐゴシック" charset="-128"/>
              </a:rPr>
              <a:t>guess</a:t>
            </a:r>
            <a:r>
              <a:rPr lang="en-US" altLang="en-US" sz="2700" dirty="0">
                <a:solidFill>
                  <a:srgbClr val="00FF00"/>
                </a:solidFill>
                <a:ea typeface="ＭＳ Ｐゴシック" charset="-128"/>
              </a:rPr>
              <a:t>" id="</a:t>
            </a:r>
            <a:r>
              <a:rPr lang="en-US" altLang="en-US" sz="2700" dirty="0" err="1">
                <a:solidFill>
                  <a:srgbClr val="00FF00"/>
                </a:solidFill>
                <a:ea typeface="ＭＳ Ｐゴシック" charset="-128"/>
              </a:rPr>
              <a:t>yourid</a:t>
            </a:r>
            <a:r>
              <a:rPr lang="en-US" altLang="en-US" sz="2700" dirty="0">
                <a:solidFill>
                  <a:srgbClr val="00FF00"/>
                </a:solidFill>
                <a:ea typeface="ＭＳ Ｐゴシック" charset="-128"/>
              </a:rPr>
              <a:t>" /&gt;</a:t>
            </a:r>
          </a:p>
        </p:txBody>
      </p:sp>
      <p:cxnSp>
        <p:nvCxnSpPr>
          <p:cNvPr id="17417" name="Straight Arrow Connector 2"/>
          <p:cNvCxnSpPr>
            <a:cxnSpLocks noChangeShapeType="1"/>
            <a:stCxn id="17410" idx="1"/>
          </p:cNvCxnSpPr>
          <p:nvPr/>
        </p:nvCxnSpPr>
        <p:spPr bwMode="auto">
          <a:xfrm flipH="1">
            <a:off x="2324101" y="2042584"/>
            <a:ext cx="2343151" cy="1615016"/>
          </a:xfrm>
          <a:prstGeom prst="straightConnector1">
            <a:avLst/>
          </a:prstGeom>
          <a:noFill/>
          <a:ln w="57150">
            <a:solidFill>
              <a:srgbClr val="FFFFFF"/>
            </a:solidFill>
            <a:round/>
            <a:headEnd type="triangle" w="med" len="med"/>
            <a:tailEnd/>
          </a:ln>
          <a:extLst>
            <a:ext uri="{909E8E84-426E-40DD-AFC4-6F175D3DCCD1}">
              <a14:hiddenFill xmlns:a14="http://schemas.microsoft.com/office/drawing/2010/main">
                <a:noFill/>
              </a14:hiddenFill>
            </a:ext>
          </a:extLst>
        </p:spPr>
      </p:cxnSp>
      <p:cxnSp>
        <p:nvCxnSpPr>
          <p:cNvPr id="17418" name="Straight Arrow Connector 11"/>
          <p:cNvCxnSpPr>
            <a:cxnSpLocks noChangeShapeType="1"/>
            <a:stCxn id="17411" idx="1"/>
          </p:cNvCxnSpPr>
          <p:nvPr/>
        </p:nvCxnSpPr>
        <p:spPr bwMode="auto">
          <a:xfrm flipH="1" flipV="1">
            <a:off x="2381252" y="3714752"/>
            <a:ext cx="1771649" cy="679449"/>
          </a:xfrm>
          <a:prstGeom prst="straightConnector1">
            <a:avLst/>
          </a:prstGeom>
          <a:noFill/>
          <a:ln w="57150">
            <a:solidFill>
              <a:srgbClr val="FFFFFF"/>
            </a:solidFill>
            <a:round/>
            <a:headEnd type="triangle"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64903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Pulling existing data into a form</a:t>
            </a:r>
            <a:endParaRPr lang="en-US" dirty="0"/>
          </a:p>
        </p:txBody>
      </p:sp>
      <p:sp>
        <p:nvSpPr>
          <p:cNvPr id="3" name="Rectangle 2"/>
          <p:cNvSpPr/>
          <p:nvPr/>
        </p:nvSpPr>
        <p:spPr>
          <a:xfrm>
            <a:off x="838200" y="2936458"/>
            <a:ext cx="7781925" cy="2862322"/>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SimpleUpdate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DumpPostView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old_data</a:t>
            </a:r>
            <a:r>
              <a:rPr lang="mr-IN" dirty="0">
                <a:solidFill>
                  <a:srgbClr val="000000"/>
                </a:solidFill>
                <a:latin typeface="Courier" charset="0"/>
                <a:ea typeface="Courier" charset="0"/>
                <a:cs typeface="Courier" charset="0"/>
              </a:rPr>
              <a:t> = {</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title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SakaiCar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mileage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purchase_date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'2018-08-14'</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form = </a:t>
            </a:r>
            <a:r>
              <a:rPr lang="en-US" dirty="0" err="1">
                <a:solidFill>
                  <a:srgbClr val="000000"/>
                </a:solidFill>
                <a:latin typeface="Courier" charset="0"/>
                <a:ea typeface="Courier" charset="0"/>
                <a:cs typeface="Courier" charset="0"/>
              </a:rPr>
              <a:t>BasicForm</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old_data</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'form/</a:t>
            </a:r>
            <a:r>
              <a:rPr lang="en-US" dirty="0" err="1">
                <a:solidFill>
                  <a:srgbClr val="B42419"/>
                </a:solidFill>
                <a:latin typeface="Courier" charset="0"/>
                <a:ea typeface="Courier" charset="0"/>
                <a:cs typeface="Courier" charset="0"/>
              </a:rPr>
              <a:t>form.html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ctx</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838200" y="2353469"/>
            <a:ext cx="3810659" cy="369332"/>
          </a:xfrm>
          <a:prstGeom prst="rect">
            <a:avLst/>
          </a:prstGeom>
        </p:spPr>
        <p:txBody>
          <a:bodyPr wrap="none">
            <a:spAutoFit/>
          </a:bodyPr>
          <a:lstStyle/>
          <a:p>
            <a:r>
              <a:rPr lang="en-US" dirty="0">
                <a:solidFill>
                  <a:srgbClr val="FFFF00"/>
                </a:solidFill>
                <a:latin typeface="Courier" charset="0"/>
                <a:ea typeface="Courier" charset="0"/>
                <a:cs typeface="Courier" charset="0"/>
              </a:rPr>
              <a:t>dj4e-samples/form/</a:t>
            </a:r>
            <a:r>
              <a:rPr lang="en-US" dirty="0" err="1">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104" y="1313658"/>
            <a:ext cx="5118100" cy="4178300"/>
          </a:xfrm>
          <a:prstGeom prst="rect">
            <a:avLst/>
          </a:prstGeom>
          <a:ln>
            <a:noFill/>
          </a:ln>
        </p:spPr>
      </p:pic>
      <p:sp>
        <p:nvSpPr>
          <p:cNvPr id="6" name="Rectangle 5"/>
          <p:cNvSpPr/>
          <p:nvPr/>
        </p:nvSpPr>
        <p:spPr>
          <a:xfrm>
            <a:off x="1881557" y="1665961"/>
            <a:ext cx="5147563"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https://samples.dj4e.com/form/update</a:t>
            </a:r>
          </a:p>
        </p:txBody>
      </p:sp>
    </p:spTree>
    <p:extLst>
      <p:ext uri="{BB962C8B-B14F-4D97-AF65-F5344CB8AC3E}">
        <p14:creationId xmlns:p14="http://schemas.microsoft.com/office/powerpoint/2010/main" val="16311366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Validation in FORMS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36418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Form Data Errors</a:t>
            </a:r>
            <a:endParaRPr lang="en-US" dirty="0"/>
          </a:p>
        </p:txBody>
      </p:sp>
      <p:sp>
        <p:nvSpPr>
          <p:cNvPr id="5" name="Content Placeholder 4"/>
          <p:cNvSpPr>
            <a:spLocks noGrp="1"/>
          </p:cNvSpPr>
          <p:nvPr>
            <p:ph idx="1"/>
          </p:nvPr>
        </p:nvSpPr>
        <p:spPr>
          <a:xfrm>
            <a:off x="838200" y="1825625"/>
            <a:ext cx="5067423" cy="4351338"/>
          </a:xfrm>
        </p:spPr>
        <p:txBody>
          <a:bodyPr/>
          <a:lstStyle/>
          <a:p>
            <a:r>
              <a:rPr lang="en-US" dirty="0" smtClean="0"/>
              <a:t>Sometimes there are validation rules when you are filling out a form.</a:t>
            </a:r>
          </a:p>
          <a:p>
            <a:r>
              <a:rPr lang="en-US" dirty="0" smtClean="0"/>
              <a:t>When you submit the form, the view code checks the data to see if there are errors</a:t>
            </a:r>
          </a:p>
          <a:p>
            <a:r>
              <a:rPr lang="en-US" dirty="0" smtClean="0"/>
              <a:t>If there are errors, data is not saved and the user is notified and often given a chance to edit and resubmit the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623" y="2026444"/>
            <a:ext cx="6781800" cy="3949700"/>
          </a:xfrm>
          <a:prstGeom prst="rect">
            <a:avLst/>
          </a:prstGeom>
        </p:spPr>
      </p:pic>
      <p:sp>
        <p:nvSpPr>
          <p:cNvPr id="7" name="Rectangle 6"/>
          <p:cNvSpPr/>
          <p:nvPr/>
        </p:nvSpPr>
        <p:spPr>
          <a:xfrm>
            <a:off x="6230558" y="1522175"/>
            <a:ext cx="5423280"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https://samples.dj4e.com/form/validate</a:t>
            </a:r>
          </a:p>
        </p:txBody>
      </p:sp>
    </p:spTree>
    <p:extLst>
      <p:ext uri="{BB962C8B-B14F-4D97-AF65-F5344CB8AC3E}">
        <p14:creationId xmlns:p14="http://schemas.microsoft.com/office/powerpoint/2010/main" val="14052777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Django form validation</a:t>
            </a:r>
            <a:endParaRPr lang="en-US" dirty="0"/>
          </a:p>
        </p:txBody>
      </p:sp>
      <p:sp>
        <p:nvSpPr>
          <p:cNvPr id="5" name="TextBox 4"/>
          <p:cNvSpPr txBox="1"/>
          <p:nvPr/>
        </p:nvSpPr>
        <p:spPr>
          <a:xfrm>
            <a:off x="709539" y="2257424"/>
            <a:ext cx="11020499" cy="1754326"/>
          </a:xfrm>
          <a:prstGeom prst="rect">
            <a:avLst/>
          </a:prstGeom>
          <a:solidFill>
            <a:schemeClr val="tx1"/>
          </a:solidFill>
        </p:spPr>
        <p:txBody>
          <a:bodyPr wrap="square" rtlCol="0">
            <a:spAutoFit/>
          </a:bodyPr>
          <a:lstStyle/>
          <a:p>
            <a:r>
              <a:rPr lang="en-US" dirty="0">
                <a:solidFill>
                  <a:srgbClr val="C1651C"/>
                </a:solidFill>
                <a:latin typeface="Menlo-Regular" charset="0"/>
              </a:rPr>
              <a:t>class</a:t>
            </a:r>
            <a:r>
              <a:rPr lang="en-US" dirty="0">
                <a:solidFill>
                  <a:srgbClr val="000000"/>
                </a:solidFill>
                <a:latin typeface="Menlo-Regular" charset="0"/>
              </a:rPr>
              <a:t> </a:t>
            </a:r>
            <a:r>
              <a:rPr lang="en-US" dirty="0" err="1">
                <a:solidFill>
                  <a:srgbClr val="2EAEBB"/>
                </a:solidFill>
                <a:latin typeface="Menlo-Regular" charset="0"/>
              </a:rPr>
              <a:t>BasicForm</a:t>
            </a:r>
            <a:r>
              <a:rPr lang="en-US" dirty="0">
                <a:solidFill>
                  <a:srgbClr val="000000"/>
                </a:solidFill>
                <a:latin typeface="Menlo-Regular" charset="0"/>
              </a:rPr>
              <a:t>(</a:t>
            </a:r>
            <a:r>
              <a:rPr lang="en-US" dirty="0" err="1">
                <a:solidFill>
                  <a:srgbClr val="000000"/>
                </a:solidFill>
                <a:latin typeface="Menlo-Regular" charset="0"/>
              </a:rPr>
              <a:t>forms.Form</a:t>
            </a:r>
            <a:r>
              <a:rPr lang="en-US" dirty="0">
                <a:solidFill>
                  <a:srgbClr val="000000"/>
                </a:solidFill>
                <a:latin typeface="Menlo-Regular" charset="0"/>
              </a:rPr>
              <a:t>):</a:t>
            </a:r>
          </a:p>
          <a:p>
            <a:r>
              <a:rPr lang="en-US" dirty="0">
                <a:solidFill>
                  <a:srgbClr val="000000"/>
                </a:solidFill>
                <a:latin typeface="Menlo-Regular" charset="0"/>
              </a:rPr>
              <a:t>    title = </a:t>
            </a:r>
            <a:r>
              <a:rPr lang="en-US" dirty="0" err="1">
                <a:solidFill>
                  <a:srgbClr val="000000"/>
                </a:solidFill>
                <a:latin typeface="Menlo-Regular" charset="0"/>
              </a:rPr>
              <a:t>forms.CharField</a:t>
            </a:r>
            <a:r>
              <a:rPr lang="en-US" dirty="0">
                <a:solidFill>
                  <a:srgbClr val="000000"/>
                </a:solidFill>
                <a:latin typeface="Menlo-Regular" charset="0"/>
              </a:rPr>
              <a:t>(validators</a:t>
            </a:r>
            <a:r>
              <a:rPr lang="en-US" dirty="0" smtClean="0">
                <a:solidFill>
                  <a:srgbClr val="000000"/>
                </a:solidFill>
                <a:latin typeface="Menlo-Regular" charset="0"/>
              </a:rPr>
              <a:t>=[</a:t>
            </a:r>
          </a:p>
          <a:p>
            <a:r>
              <a:rPr lang="en-US" dirty="0">
                <a:solidFill>
                  <a:srgbClr val="000000"/>
                </a:solidFill>
                <a:latin typeface="Menlo-Regular" charset="0"/>
              </a:rPr>
              <a:t> </a:t>
            </a:r>
            <a:r>
              <a:rPr lang="en-US" dirty="0" smtClean="0">
                <a:solidFill>
                  <a:srgbClr val="000000"/>
                </a:solidFill>
                <a:latin typeface="Menlo-Regular" charset="0"/>
              </a:rPr>
              <a:t>     </a:t>
            </a:r>
            <a:r>
              <a:rPr lang="en-US" dirty="0" err="1" smtClean="0">
                <a:solidFill>
                  <a:srgbClr val="000000"/>
                </a:solidFill>
                <a:latin typeface="Menlo-Regular" charset="0"/>
              </a:rPr>
              <a:t>validators.MinLengthValidator</a:t>
            </a:r>
            <a:r>
              <a:rPr lang="en-US" dirty="0" smtClean="0">
                <a:solidFill>
                  <a:srgbClr val="000000"/>
                </a:solidFill>
                <a:latin typeface="Menlo-Regular" charset="0"/>
              </a:rPr>
              <a:t>(</a:t>
            </a:r>
            <a:r>
              <a:rPr lang="en-US" dirty="0" smtClean="0">
                <a:solidFill>
                  <a:srgbClr val="B42419"/>
                </a:solidFill>
                <a:latin typeface="Menlo-Regular" charset="0"/>
              </a:rPr>
              <a:t>2</a:t>
            </a:r>
            <a:r>
              <a:rPr lang="en-US" dirty="0">
                <a:solidFill>
                  <a:srgbClr val="000000"/>
                </a:solidFill>
                <a:latin typeface="Menlo-Regular" charset="0"/>
              </a:rPr>
              <a:t>, </a:t>
            </a:r>
            <a:r>
              <a:rPr lang="en-US" dirty="0">
                <a:solidFill>
                  <a:srgbClr val="B42419"/>
                </a:solidFill>
                <a:latin typeface="Menlo-Regular" charset="0"/>
              </a:rPr>
              <a:t>"Please enter 2 or more characters</a:t>
            </a:r>
            <a:r>
              <a:rPr lang="en-US" dirty="0" smtClean="0">
                <a:solidFill>
                  <a:srgbClr val="B42419"/>
                </a:solidFill>
                <a:latin typeface="Menlo-Regular" charset="0"/>
              </a:rPr>
              <a:t>"</a:t>
            </a:r>
            <a:r>
              <a:rPr lang="en-US" dirty="0" smtClean="0">
                <a:solidFill>
                  <a:srgbClr val="000000"/>
                </a:solidFill>
                <a:latin typeface="Menlo-Regular" charset="0"/>
              </a:rPr>
              <a:t>)</a:t>
            </a:r>
          </a:p>
          <a:p>
            <a:r>
              <a:rPr lang="en-US" dirty="0">
                <a:solidFill>
                  <a:srgbClr val="000000"/>
                </a:solidFill>
                <a:latin typeface="Menlo-Regular" charset="0"/>
              </a:rPr>
              <a:t> </a:t>
            </a:r>
            <a:r>
              <a:rPr lang="en-US" dirty="0" smtClean="0">
                <a:solidFill>
                  <a:srgbClr val="000000"/>
                </a:solidFill>
                <a:latin typeface="Menlo-Regular" charset="0"/>
              </a:rPr>
              <a:t>   ])</a:t>
            </a:r>
            <a:endParaRPr lang="en-US" dirty="0">
              <a:solidFill>
                <a:srgbClr val="000000"/>
              </a:solidFill>
              <a:latin typeface="Menlo-Regular" charset="0"/>
            </a:endParaRPr>
          </a:p>
          <a:p>
            <a:r>
              <a:rPr lang="en-US" dirty="0">
                <a:solidFill>
                  <a:srgbClr val="000000"/>
                </a:solidFill>
                <a:latin typeface="Menlo-Regular" charset="0"/>
              </a:rPr>
              <a:t>    mileage = </a:t>
            </a:r>
            <a:r>
              <a:rPr lang="en-US" dirty="0" err="1">
                <a:solidFill>
                  <a:srgbClr val="000000"/>
                </a:solidFill>
                <a:latin typeface="Menlo-Regular" charset="0"/>
              </a:rPr>
              <a:t>forms.IntegerField</a:t>
            </a:r>
            <a:r>
              <a:rPr lang="en-US" dirty="0">
                <a:solidFill>
                  <a:srgbClr val="000000"/>
                </a:solidFill>
                <a:latin typeface="Menlo-Regular" charset="0"/>
              </a:rPr>
              <a:t>()</a:t>
            </a:r>
          </a:p>
          <a:p>
            <a:r>
              <a:rPr lang="en-US" dirty="0">
                <a:solidFill>
                  <a:srgbClr val="000000"/>
                </a:solidFill>
                <a:latin typeface="Menlo-Regular" charset="0"/>
              </a:rPr>
              <a:t>    </a:t>
            </a:r>
            <a:r>
              <a:rPr lang="en-US" dirty="0" err="1">
                <a:solidFill>
                  <a:srgbClr val="000000"/>
                </a:solidFill>
                <a:latin typeface="Menlo-Regular" charset="0"/>
              </a:rPr>
              <a:t>purchase_date</a:t>
            </a:r>
            <a:r>
              <a:rPr lang="en-US" dirty="0">
                <a:solidFill>
                  <a:srgbClr val="000000"/>
                </a:solidFill>
                <a:latin typeface="Menlo-Regular" charset="0"/>
              </a:rPr>
              <a:t> = </a:t>
            </a:r>
            <a:r>
              <a:rPr lang="en-US" dirty="0" err="1">
                <a:solidFill>
                  <a:srgbClr val="000000"/>
                </a:solidFill>
                <a:latin typeface="Menlo-Regular" charset="0"/>
              </a:rPr>
              <a:t>forms.DateField</a:t>
            </a:r>
            <a:r>
              <a:rPr lang="en-US" dirty="0">
                <a:solidFill>
                  <a:srgbClr val="000000"/>
                </a:solidFill>
                <a:latin typeface="Menlo-Regular" charset="0"/>
              </a:rPr>
              <a:t>()</a:t>
            </a:r>
            <a:endParaRPr lang="en-US" dirty="0"/>
          </a:p>
        </p:txBody>
      </p:sp>
      <p:sp>
        <p:nvSpPr>
          <p:cNvPr id="7" name="TextBox 6"/>
          <p:cNvSpPr txBox="1"/>
          <p:nvPr/>
        </p:nvSpPr>
        <p:spPr>
          <a:xfrm>
            <a:off x="4484648" y="5614987"/>
            <a:ext cx="6997813" cy="461665"/>
          </a:xfrm>
          <a:prstGeom prst="rect">
            <a:avLst/>
          </a:prstGeom>
          <a:noFill/>
        </p:spPr>
        <p:txBody>
          <a:bodyPr wrap="none" rtlCol="0">
            <a:spAutoFit/>
          </a:bodyPr>
          <a:lstStyle/>
          <a:p>
            <a:r>
              <a:rPr lang="en-US" sz="2400" dirty="0">
                <a:solidFill>
                  <a:srgbClr val="FFFF00"/>
                </a:solidFill>
              </a:rPr>
              <a:t>https://</a:t>
            </a:r>
            <a:r>
              <a:rPr lang="en-US" sz="2400" dirty="0" err="1">
                <a:solidFill>
                  <a:srgbClr val="FFFF00"/>
                </a:solidFill>
              </a:rPr>
              <a:t>docs.djangoproject.com</a:t>
            </a:r>
            <a:r>
              <a:rPr lang="en-US" sz="2400" dirty="0">
                <a:solidFill>
                  <a:srgbClr val="FFFF00"/>
                </a:solidFill>
              </a:rPr>
              <a:t>/</a:t>
            </a:r>
            <a:r>
              <a:rPr lang="en-US" sz="2400" dirty="0" err="1">
                <a:solidFill>
                  <a:srgbClr val="FFFF00"/>
                </a:solidFill>
              </a:rPr>
              <a:t>en</a:t>
            </a:r>
            <a:r>
              <a:rPr lang="en-US" sz="2400" dirty="0">
                <a:solidFill>
                  <a:srgbClr val="FFFF00"/>
                </a:solidFill>
              </a:rPr>
              <a:t>/2.1/ref/validators/</a:t>
            </a:r>
          </a:p>
        </p:txBody>
      </p:sp>
      <p:sp>
        <p:nvSpPr>
          <p:cNvPr id="8" name="Rectangle 7"/>
          <p:cNvSpPr/>
          <p:nvPr/>
        </p:nvSpPr>
        <p:spPr>
          <a:xfrm>
            <a:off x="709539" y="1732239"/>
            <a:ext cx="3768980"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forms.py</a:t>
            </a:r>
            <a:endParaRPr lang="en-US" dirty="0">
              <a:solidFill>
                <a:srgbClr val="FFFF00"/>
              </a:solidFill>
              <a:effectLst/>
              <a:latin typeface="Courier" charset="0"/>
              <a:ea typeface="Courier" charset="0"/>
              <a:cs typeface="Courier" charset="0"/>
            </a:endParaRPr>
          </a:p>
        </p:txBody>
      </p:sp>
    </p:spTree>
    <p:extLst>
      <p:ext uri="{BB962C8B-B14F-4D97-AF65-F5344CB8AC3E}">
        <p14:creationId xmlns:p14="http://schemas.microsoft.com/office/powerpoint/2010/main" val="7523226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24" y="1171575"/>
            <a:ext cx="6781800" cy="3949700"/>
          </a:xfrm>
          <a:prstGeom prst="rect">
            <a:avLst/>
          </a:prstGeom>
        </p:spPr>
      </p:pic>
      <p:sp>
        <p:nvSpPr>
          <p:cNvPr id="16" name="TextBox 15"/>
          <p:cNvSpPr txBox="1"/>
          <p:nvPr/>
        </p:nvSpPr>
        <p:spPr>
          <a:xfrm>
            <a:off x="4474064" y="737462"/>
            <a:ext cx="7677102" cy="5586145"/>
          </a:xfrm>
          <a:prstGeom prst="rect">
            <a:avLst/>
          </a:prstGeom>
          <a:solidFill>
            <a:schemeClr val="tx1"/>
          </a:solidFill>
          <a:ln w="38100">
            <a:solidFill>
              <a:schemeClr val="bg1"/>
            </a:solidFill>
          </a:ln>
        </p:spPr>
        <p:txBody>
          <a:bodyPr wrap="none" rtlCol="0">
            <a:spAutoFit/>
          </a:bodyPr>
          <a:lstStyle/>
          <a:p>
            <a:r>
              <a:rPr lang="en-US" sz="1700" b="1" dirty="0">
                <a:solidFill>
                  <a:srgbClr val="C1651C"/>
                </a:solidFill>
                <a:latin typeface="Courier" charset="0"/>
                <a:ea typeface="Courier" charset="0"/>
                <a:cs typeface="Courier" charset="0"/>
              </a:rPr>
              <a:t>class</a:t>
            </a:r>
            <a:r>
              <a:rPr lang="en-US" sz="1700" b="1" dirty="0">
                <a:solidFill>
                  <a:srgbClr val="000000"/>
                </a:solidFill>
                <a:latin typeface="Courier" charset="0"/>
                <a:ea typeface="Courier" charset="0"/>
                <a:cs typeface="Courier" charset="0"/>
              </a:rPr>
              <a:t> </a:t>
            </a:r>
            <a:r>
              <a:rPr lang="en-US" sz="1700" b="1" dirty="0" smtClean="0">
                <a:solidFill>
                  <a:srgbClr val="2EAEBB"/>
                </a:solidFill>
                <a:latin typeface="Courier" charset="0"/>
                <a:ea typeface="Courier" charset="0"/>
                <a:cs typeface="Courier" charset="0"/>
              </a:rPr>
              <a:t>Validate</a:t>
            </a:r>
            <a:r>
              <a:rPr lang="en-US" sz="1700" b="1" dirty="0" smtClean="0">
                <a:solidFill>
                  <a:srgbClr val="000000"/>
                </a:solidFill>
                <a:latin typeface="Courier" charset="0"/>
                <a:ea typeface="Courier" charset="0"/>
                <a:cs typeface="Courier" charset="0"/>
              </a:rPr>
              <a:t>(View</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get</a:t>
            </a:r>
            <a:r>
              <a:rPr lang="en-US" sz="1700" b="1" dirty="0">
                <a:solidFill>
                  <a:srgbClr val="000000"/>
                </a:solidFill>
                <a:latin typeface="Courier" charset="0"/>
                <a:ea typeface="Courier" charset="0"/>
                <a:cs typeface="Courier" charset="0"/>
              </a:rPr>
              <a:t>(self, request)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old_data</a:t>
            </a:r>
            <a:r>
              <a:rPr lang="mr-IN" sz="1700" b="1" dirty="0">
                <a:solidFill>
                  <a:srgbClr val="000000"/>
                </a:solidFill>
                <a:latin typeface="Courier" charset="0"/>
                <a:ea typeface="Courier" charset="0"/>
                <a:cs typeface="Courier" charset="0"/>
              </a:rPr>
              <a:t> = {</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title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SakaiCar</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mileage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42</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purchase_date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'2018-08-14'</a:t>
            </a:r>
            <a:endParaRPr lang="mr-IN" sz="1700" b="1" dirty="0">
              <a:solidFill>
                <a:srgbClr val="000000"/>
              </a:solidFill>
              <a:latin typeface="Courier" charset="0"/>
              <a:ea typeface="Courier" charset="0"/>
              <a:cs typeface="Courier" charset="0"/>
            </a:endParaRPr>
          </a:p>
          <a:p>
            <a:r>
              <a:rPr lang="mr-IN" sz="1700" b="1" dirty="0">
                <a:solidFill>
                  <a:srgbClr val="000000"/>
                </a:solidFill>
                <a:latin typeface="Courier" charset="0"/>
                <a:ea typeface="Courier" charset="0"/>
                <a:cs typeface="Courier" charset="0"/>
              </a:rPr>
              <a: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(initial=</a:t>
            </a:r>
            <a:r>
              <a:rPr lang="en-US" sz="1700" b="1" dirty="0" err="1">
                <a:solidFill>
                  <a:srgbClr val="000000"/>
                </a:solidFill>
                <a:latin typeface="Courier" charset="0"/>
                <a:ea typeface="Courier" charset="0"/>
                <a:cs typeface="Courier" charset="0"/>
              </a:rPr>
              <a:t>old_data</a:t>
            </a:r>
            <a:r>
              <a:rPr lang="en-US"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post</a:t>
            </a:r>
            <a:r>
              <a:rPr lang="en-US" sz="1700" b="1" dirty="0">
                <a:solidFill>
                  <a:srgbClr val="000000"/>
                </a:solidFill>
                <a:latin typeface="Courier" charset="0"/>
                <a:ea typeface="Courier" charset="0"/>
                <a:cs typeface="Courier" charset="0"/>
              </a:rPr>
              <a:t>(self, request)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request.POST</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if</a:t>
            </a:r>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not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form.is_valid</a:t>
            </a:r>
            <a:r>
              <a:rPr lang="en-US" sz="1700" b="1" dirty="0">
                <a:solidFill>
                  <a:srgbClr val="000000"/>
                </a:solidFill>
                <a:latin typeface="Courier" charset="0"/>
                <a:ea typeface="Courier" charset="0"/>
                <a:cs typeface="Courier" charset="0"/>
              </a:rPr>
              <a: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smtClean="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smtClean="0">
                <a:solidFill>
                  <a:srgbClr val="000000"/>
                </a:solidFill>
                <a:latin typeface="Courier" charset="0"/>
                <a:ea typeface="Courier" charset="0"/>
                <a:cs typeface="Courier" charset="0"/>
              </a:rPr>
              <a:t>       # Save the Data</a:t>
            </a:r>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smtClean="0">
                <a:solidFill>
                  <a:srgbClr val="000000"/>
                </a:solidFill>
                <a:latin typeface="Courier" charset="0"/>
                <a:ea typeface="Courier" charset="0"/>
                <a:cs typeface="Courier" charset="0"/>
              </a:rPr>
              <a:t>       </a:t>
            </a:r>
            <a:r>
              <a:rPr lang="en-US" sz="1700" b="1" dirty="0" smtClean="0">
                <a:solidFill>
                  <a:srgbClr val="C1651C"/>
                </a:solidFill>
                <a:latin typeface="Courier" charset="0"/>
                <a:ea typeface="Courier" charset="0"/>
                <a:cs typeface="Courier" charset="0"/>
              </a:rPr>
              <a:t>return</a:t>
            </a:r>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redirect(</a:t>
            </a:r>
            <a:r>
              <a:rPr lang="en-US" sz="1700" b="1" dirty="0">
                <a:solidFill>
                  <a:srgbClr val="B42419"/>
                </a:solidFill>
                <a:latin typeface="Courier" charset="0"/>
                <a:ea typeface="Courier" charset="0"/>
                <a:cs typeface="Courier" charset="0"/>
              </a:rPr>
              <a:t>'/form/success'</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success</a:t>
            </a:r>
            <a:r>
              <a:rPr lang="en-US" sz="1700" b="1" dirty="0">
                <a:solidFill>
                  <a:srgbClr val="000000"/>
                </a:solidFill>
                <a:latin typeface="Courier" charset="0"/>
                <a:ea typeface="Courier" charset="0"/>
                <a:cs typeface="Courier" charset="0"/>
              </a:rPr>
              <a:t>(request) :</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HttpResponse</a:t>
            </a:r>
            <a:r>
              <a:rPr lang="en-US" sz="1700" b="1" dirty="0">
                <a:solidFill>
                  <a:srgbClr val="000000"/>
                </a:solidFill>
                <a:latin typeface="Courier" charset="0"/>
                <a:ea typeface="Courier" charset="0"/>
                <a:cs typeface="Courier" charset="0"/>
              </a:rPr>
              <a:t>(</a:t>
            </a:r>
            <a:r>
              <a:rPr lang="en-US" sz="1700" b="1" dirty="0">
                <a:solidFill>
                  <a:srgbClr val="B42419"/>
                </a:solidFill>
                <a:latin typeface="Courier" charset="0"/>
                <a:ea typeface="Courier" charset="0"/>
                <a:cs typeface="Courier" charset="0"/>
              </a:rPr>
              <a:t>'Thank you!'</a:t>
            </a:r>
            <a:r>
              <a:rPr lang="en-US" sz="1700" b="1" dirty="0">
                <a:solidFill>
                  <a:srgbClr val="000000"/>
                </a:solidFill>
                <a:latin typeface="Courier" charset="0"/>
                <a:ea typeface="Courier" charset="0"/>
                <a:cs typeface="Courier" charset="0"/>
              </a:rPr>
              <a:t>)</a:t>
            </a:r>
            <a:endParaRPr lang="en-US" sz="1700" b="1" dirty="0">
              <a:latin typeface="Courier" charset="0"/>
              <a:ea typeface="Courier" charset="0"/>
              <a:cs typeface="Courier" charset="0"/>
            </a:endParaRPr>
          </a:p>
        </p:txBody>
      </p:sp>
      <p:cxnSp>
        <p:nvCxnSpPr>
          <p:cNvPr id="11" name="Straight Arrow Connector 10"/>
          <p:cNvCxnSpPr/>
          <p:nvPr/>
        </p:nvCxnSpPr>
        <p:spPr>
          <a:xfrm flipH="1" flipV="1">
            <a:off x="3612208" y="2982120"/>
            <a:ext cx="1974205" cy="318293"/>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1871663" y="328614"/>
            <a:ext cx="3100387" cy="84296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3036094" y="500064"/>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GET</a:t>
            </a:r>
            <a:endParaRPr lang="en-US">
              <a:solidFill>
                <a:schemeClr val="tx1"/>
              </a:solidFill>
            </a:endParaRPr>
          </a:p>
        </p:txBody>
      </p:sp>
      <p:sp>
        <p:nvSpPr>
          <p:cNvPr id="20" name="Rounded Rectangle 19"/>
          <p:cNvSpPr/>
          <p:nvPr/>
        </p:nvSpPr>
        <p:spPr>
          <a:xfrm>
            <a:off x="4106391" y="2800352"/>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
        <p:nvSpPr>
          <p:cNvPr id="8" name="Rectangle 7"/>
          <p:cNvSpPr/>
          <p:nvPr/>
        </p:nvSpPr>
        <p:spPr>
          <a:xfrm>
            <a:off x="521248" y="5662374"/>
            <a:ext cx="3768980"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views.py</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56779864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04" y="3086030"/>
            <a:ext cx="6794500" cy="39878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59613"/>
            <a:ext cx="6781800" cy="3949700"/>
          </a:xfrm>
          <a:prstGeom prst="rect">
            <a:avLst/>
          </a:prstGeom>
        </p:spPr>
      </p:pic>
      <p:sp>
        <p:nvSpPr>
          <p:cNvPr id="31" name="TextBox 30"/>
          <p:cNvSpPr txBox="1"/>
          <p:nvPr/>
        </p:nvSpPr>
        <p:spPr>
          <a:xfrm>
            <a:off x="4862411" y="1158597"/>
            <a:ext cx="7220246" cy="5262979"/>
          </a:xfrm>
          <a:prstGeom prst="rect">
            <a:avLst/>
          </a:prstGeom>
          <a:solidFill>
            <a:schemeClr val="tx1"/>
          </a:solidFill>
          <a:ln w="38100">
            <a:solidFill>
              <a:schemeClr val="bg1"/>
            </a:solidFill>
          </a:ln>
        </p:spPr>
        <p:txBody>
          <a:bodyPr wrap="none" rtlCol="0">
            <a:spAutoFit/>
          </a:bodyPr>
          <a:lstStyle/>
          <a:p>
            <a:r>
              <a:rPr lang="en-US" sz="1600" b="1" dirty="0">
                <a:solidFill>
                  <a:srgbClr val="C1651C"/>
                </a:solidFill>
                <a:latin typeface="Courier" charset="0"/>
                <a:ea typeface="Courier" charset="0"/>
                <a:cs typeface="Courier" charset="0"/>
              </a:rPr>
              <a:t>class</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Validate</a:t>
            </a:r>
            <a:r>
              <a:rPr lang="en-US" sz="1600" b="1" dirty="0">
                <a:solidFill>
                  <a:srgbClr val="000000"/>
                </a:solidFill>
                <a:latin typeface="Courier" charset="0"/>
                <a:ea typeface="Courier" charset="0"/>
                <a:cs typeface="Courier" charset="0"/>
              </a:rPr>
              <a:t>(</a:t>
            </a:r>
            <a:r>
              <a:rPr lang="en-US" sz="1600" b="1" dirty="0" err="1">
                <a:solidFill>
                  <a:srgbClr val="000000"/>
                </a:solidFill>
                <a:latin typeface="Courier" charset="0"/>
                <a:ea typeface="Courier" charset="0"/>
                <a:cs typeface="Courier" charset="0"/>
              </a:rPr>
              <a:t>DumpPostView</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get</a:t>
            </a:r>
            <a:r>
              <a:rPr lang="en-US" sz="1600" b="1" dirty="0">
                <a:solidFill>
                  <a:srgbClr val="000000"/>
                </a:solidFill>
                <a:latin typeface="Courier" charset="0"/>
                <a:ea typeface="Courier" charset="0"/>
                <a:cs typeface="Courier" charset="0"/>
              </a:rPr>
              <a:t>(self, request) :</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old_data</a:t>
            </a:r>
            <a:r>
              <a:rPr lang="mr-IN" sz="1600" b="1" dirty="0">
                <a:solidFill>
                  <a:srgbClr val="000000"/>
                </a:solidFill>
                <a:latin typeface="Courier" charset="0"/>
                <a:ea typeface="Courier" charset="0"/>
                <a:cs typeface="Courier" charset="0"/>
              </a:rPr>
              <a:t> = {</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title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SakaiCar</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mileage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42</a:t>
            </a:r>
            <a:r>
              <a:rPr lang="mr-IN"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purchase_date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'2018-08-14'</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form = </a:t>
            </a:r>
            <a:r>
              <a:rPr lang="en-US" sz="1600" b="1" dirty="0" err="1">
                <a:solidFill>
                  <a:srgbClr val="000000"/>
                </a:solidFill>
                <a:latin typeface="Courier" charset="0"/>
                <a:ea typeface="Courier" charset="0"/>
                <a:cs typeface="Courier" charset="0"/>
              </a:rPr>
              <a:t>BasicForm</a:t>
            </a:r>
            <a:r>
              <a:rPr lang="en-US" sz="1600" b="1" dirty="0">
                <a:solidFill>
                  <a:srgbClr val="000000"/>
                </a:solidFill>
                <a:latin typeface="Courier" charset="0"/>
                <a:ea typeface="Courier" charset="0"/>
                <a:cs typeface="Courier" charset="0"/>
              </a:rPr>
              <a:t>(initial=</a:t>
            </a:r>
            <a:r>
              <a:rPr lang="en-US" sz="1600" b="1" dirty="0" err="1">
                <a:solidFill>
                  <a:srgbClr val="000000"/>
                </a:solidFill>
                <a:latin typeface="Courier" charset="0"/>
                <a:ea typeface="Courier" charset="0"/>
                <a:cs typeface="Courier" charset="0"/>
              </a:rPr>
              <a:t>old_data</a:t>
            </a:r>
            <a:r>
              <a:rPr lang="en-US"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ctx</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form</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err="1">
                <a:solidFill>
                  <a:srgbClr val="000000"/>
                </a:solidFill>
                <a:latin typeface="Courier" charset="0"/>
                <a:ea typeface="Courier" charset="0"/>
                <a:cs typeface="Courier" charset="0"/>
              </a:rPr>
              <a:t>form</a:t>
            </a:r>
            <a:r>
              <a:rPr lang="mr-IN"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render(request, </a:t>
            </a:r>
            <a:r>
              <a:rPr lang="en-US" sz="1600" b="1" dirty="0" smtClean="0">
                <a:solidFill>
                  <a:srgbClr val="B42419"/>
                </a:solidFill>
                <a:latin typeface="Courier" charset="0"/>
                <a:ea typeface="Courier" charset="0"/>
                <a:cs typeface="Courier" charset="0"/>
              </a:rPr>
              <a:t>'form/</a:t>
            </a:r>
            <a:r>
              <a:rPr lang="en-US" sz="1600" b="1" dirty="0" err="1" smtClean="0">
                <a:solidFill>
                  <a:srgbClr val="B42419"/>
                </a:solidFill>
                <a:latin typeface="Courier" charset="0"/>
                <a:ea typeface="Courier" charset="0"/>
                <a:cs typeface="Courier" charset="0"/>
              </a:rPr>
              <a:t>form.html</a:t>
            </a:r>
            <a:r>
              <a:rPr lang="en-US" sz="1600" b="1" dirty="0">
                <a:solidFill>
                  <a:srgbClr val="B42419"/>
                </a:solidFill>
                <a:latin typeface="Courier" charset="0"/>
                <a:ea typeface="Courier" charset="0"/>
                <a:cs typeface="Courier" charset="0"/>
              </a:rPr>
              <a: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ctx</a:t>
            </a:r>
            <a:r>
              <a:rPr lang="en-US" sz="1600" b="1" dirty="0">
                <a:solidFill>
                  <a:srgbClr val="000000"/>
                </a:solidFill>
                <a:latin typeface="Courier" charset="0"/>
                <a:ea typeface="Courier" charset="0"/>
                <a:cs typeface="Courier" charset="0"/>
              </a:rPr>
              <a:t>)</a:t>
            </a:r>
          </a:p>
          <a:p>
            <a:endParaRPr lang="en-US" sz="1600" b="1" dirty="0">
              <a:solidFill>
                <a:srgbClr val="000000"/>
              </a:solidFill>
              <a:latin typeface="Courier" charset="0"/>
              <a:ea typeface="Courier" charset="0"/>
              <a:cs typeface="Courier" charset="0"/>
            </a:endParaRPr>
          </a:p>
          <a:p>
            <a:r>
              <a:rPr lang="en-US" sz="1600" b="1" dirty="0">
                <a:solidFill>
                  <a:srgbClr val="000000"/>
                </a:solidFill>
                <a:latin typeface="Courier" charset="0"/>
                <a:ea typeface="Courier" charset="0"/>
                <a:cs typeface="Courier" charset="0"/>
              </a:rPr>
              <a:t>    </a:t>
            </a:r>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post</a:t>
            </a:r>
            <a:r>
              <a:rPr lang="en-US" sz="1600" b="1" dirty="0">
                <a:solidFill>
                  <a:srgbClr val="000000"/>
                </a:solidFill>
                <a:latin typeface="Courier" charset="0"/>
                <a:ea typeface="Courier" charset="0"/>
                <a:cs typeface="Courier" charset="0"/>
              </a:rPr>
              <a:t>(self, request) :</a:t>
            </a:r>
          </a:p>
          <a:p>
            <a:r>
              <a:rPr lang="en-US" sz="1600" b="1" dirty="0">
                <a:solidFill>
                  <a:srgbClr val="000000"/>
                </a:solidFill>
                <a:latin typeface="Courier" charset="0"/>
                <a:ea typeface="Courier" charset="0"/>
                <a:cs typeface="Courier" charset="0"/>
              </a:rPr>
              <a:t>        form = </a:t>
            </a:r>
            <a:r>
              <a:rPr lang="en-US" sz="1600" b="1" dirty="0" err="1">
                <a:solidFill>
                  <a:srgbClr val="000000"/>
                </a:solidFill>
                <a:latin typeface="Courier" charset="0"/>
                <a:ea typeface="Courier" charset="0"/>
                <a:cs typeface="Courier" charset="0"/>
              </a:rPr>
              <a:t>BasicForm</a:t>
            </a:r>
            <a:r>
              <a:rPr lang="en-US" sz="1600" b="1" dirty="0">
                <a:solidFill>
                  <a:srgbClr val="000000"/>
                </a:solidFill>
                <a:latin typeface="Courier" charset="0"/>
                <a:ea typeface="Courier" charset="0"/>
                <a:cs typeface="Courier" charset="0"/>
              </a:rPr>
              <a:t>(</a:t>
            </a:r>
            <a:r>
              <a:rPr lang="en-US" sz="1600" b="1" dirty="0" err="1">
                <a:solidFill>
                  <a:srgbClr val="000000"/>
                </a:solidFill>
                <a:latin typeface="Courier" charset="0"/>
                <a:ea typeface="Courier" charset="0"/>
                <a:cs typeface="Courier" charset="0"/>
              </a:rPr>
              <a:t>request.POST</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if</a:t>
            </a:r>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not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form.is_valid</a:t>
            </a:r>
            <a:r>
              <a:rPr lang="en-US"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ctx</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form</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err="1">
                <a:solidFill>
                  <a:srgbClr val="000000"/>
                </a:solidFill>
                <a:latin typeface="Courier" charset="0"/>
                <a:ea typeface="Courier" charset="0"/>
                <a:cs typeface="Courier" charset="0"/>
              </a:rPr>
              <a:t>form</a:t>
            </a:r>
            <a:r>
              <a:rPr lang="mr-IN"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render(request, </a:t>
            </a:r>
            <a:r>
              <a:rPr lang="en-US" sz="1600" b="1" dirty="0" smtClean="0">
                <a:solidFill>
                  <a:srgbClr val="B42419"/>
                </a:solidFill>
                <a:latin typeface="Courier" charset="0"/>
                <a:ea typeface="Courier" charset="0"/>
                <a:cs typeface="Courier" charset="0"/>
              </a:rPr>
              <a:t>'form/</a:t>
            </a:r>
            <a:r>
              <a:rPr lang="en-US" sz="1600" b="1" dirty="0" err="1" smtClean="0">
                <a:solidFill>
                  <a:srgbClr val="B42419"/>
                </a:solidFill>
                <a:latin typeface="Courier" charset="0"/>
                <a:ea typeface="Courier" charset="0"/>
                <a:cs typeface="Courier" charset="0"/>
              </a:rPr>
              <a:t>form.html</a:t>
            </a:r>
            <a:r>
              <a:rPr lang="en-US" sz="1600" b="1" dirty="0">
                <a:solidFill>
                  <a:srgbClr val="B42419"/>
                </a:solidFill>
                <a:latin typeface="Courier" charset="0"/>
                <a:ea typeface="Courier" charset="0"/>
                <a:cs typeface="Courier" charset="0"/>
              </a:rPr>
              <a: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ctx</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smtClean="0">
                <a:solidFill>
                  <a:srgbClr val="000000"/>
                </a:solidFill>
                <a:latin typeface="Courier" charset="0"/>
                <a:ea typeface="Courier" charset="0"/>
                <a:cs typeface="Courier" charset="0"/>
              </a:rPr>
              <a:t>       </a:t>
            </a:r>
            <a:r>
              <a:rPr lang="en-US" sz="1600" b="1" dirty="0">
                <a:solidFill>
                  <a:srgbClr val="000000"/>
                </a:solidFill>
                <a:latin typeface="Courier" charset="0"/>
                <a:ea typeface="Courier" charset="0"/>
                <a:cs typeface="Courier" charset="0"/>
              </a:rPr>
              <a:t># If there are no errors, we would save the data</a:t>
            </a:r>
            <a:r>
              <a:rPr lang="en-US" sz="1600" b="1" dirty="0" smtClean="0">
                <a:solidFill>
                  <a:srgbClr val="000000"/>
                </a:solidFill>
                <a:latin typeface="Courier" charset="0"/>
                <a:ea typeface="Courier" charset="0"/>
                <a:cs typeface="Courier" charset="0"/>
              </a:rPr>
              <a:t/>
            </a:r>
            <a:br>
              <a:rPr lang="en-US" sz="1600" b="1" dirty="0" smtClean="0">
                <a:solidFill>
                  <a:srgbClr val="000000"/>
                </a:solidFill>
                <a:latin typeface="Courier" charset="0"/>
                <a:ea typeface="Courier" charset="0"/>
                <a:cs typeface="Courier" charset="0"/>
              </a:rPr>
            </a:br>
            <a:r>
              <a:rPr lang="en-US" sz="1600" b="1" dirty="0" smtClean="0">
                <a:solidFill>
                  <a:srgbClr val="000000"/>
                </a:solidFill>
                <a:latin typeface="Courier" charset="0"/>
                <a:ea typeface="Courier" charset="0"/>
                <a:cs typeface="Courier" charset="0"/>
              </a:rPr>
              <a:t> </a:t>
            </a:r>
            <a:r>
              <a:rPr lang="en-US" sz="1600" b="1" dirty="0" smtClean="0">
                <a:solidFill>
                  <a:srgbClr val="C1651C"/>
                </a:solidFill>
                <a:latin typeface="Courier" charset="0"/>
                <a:ea typeface="Courier" charset="0"/>
                <a:cs typeface="Courier" charset="0"/>
              </a:rPr>
              <a:t>       return</a:t>
            </a:r>
            <a:r>
              <a:rPr lang="en-US" sz="1600" b="1" dirty="0" smtClean="0">
                <a:solidFill>
                  <a:srgbClr val="000000"/>
                </a:solidFill>
                <a:latin typeface="Courier" charset="0"/>
                <a:ea typeface="Courier" charset="0"/>
                <a:cs typeface="Courier" charset="0"/>
              </a:rPr>
              <a:t> </a:t>
            </a:r>
            <a:r>
              <a:rPr lang="en-US" sz="1600" b="1" dirty="0">
                <a:solidFill>
                  <a:srgbClr val="000000"/>
                </a:solidFill>
                <a:latin typeface="Courier" charset="0"/>
                <a:ea typeface="Courier" charset="0"/>
                <a:cs typeface="Courier" charset="0"/>
              </a:rPr>
              <a:t>redirect(</a:t>
            </a:r>
            <a:r>
              <a:rPr lang="en-US" sz="1600" b="1" dirty="0">
                <a:solidFill>
                  <a:srgbClr val="B42419"/>
                </a:solidFill>
                <a:latin typeface="Courier" charset="0"/>
                <a:ea typeface="Courier" charset="0"/>
                <a:cs typeface="Courier" charset="0"/>
              </a:rPr>
              <a:t>'/form/success'</a:t>
            </a:r>
            <a:r>
              <a:rPr lang="en-US" sz="1600" b="1" dirty="0">
                <a:solidFill>
                  <a:srgbClr val="000000"/>
                </a:solidFill>
                <a:latin typeface="Courier" charset="0"/>
                <a:ea typeface="Courier" charset="0"/>
                <a:cs typeface="Courier" charset="0"/>
              </a:rPr>
              <a:t>)</a:t>
            </a:r>
          </a:p>
          <a:p>
            <a:endParaRPr lang="en-US" sz="1600" b="1" dirty="0">
              <a:solidFill>
                <a:srgbClr val="000000"/>
              </a:solidFill>
              <a:latin typeface="Courier" charset="0"/>
              <a:ea typeface="Courier" charset="0"/>
              <a:cs typeface="Courier" charset="0"/>
            </a:endParaRPr>
          </a:p>
          <a:p>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success</a:t>
            </a:r>
            <a:r>
              <a:rPr lang="en-US" sz="1600" b="1" dirty="0">
                <a:solidFill>
                  <a:srgbClr val="000000"/>
                </a:solidFill>
                <a:latin typeface="Courier" charset="0"/>
                <a:ea typeface="Courier" charset="0"/>
                <a:cs typeface="Courier" charset="0"/>
              </a:rPr>
              <a:t>(request) :</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HttpResponse</a:t>
            </a:r>
            <a:r>
              <a:rPr lang="en-US" sz="1600" b="1" dirty="0">
                <a:solidFill>
                  <a:srgbClr val="000000"/>
                </a:solidFill>
                <a:latin typeface="Courier" charset="0"/>
                <a:ea typeface="Courier" charset="0"/>
                <a:cs typeface="Courier" charset="0"/>
              </a:rPr>
              <a:t>(</a:t>
            </a:r>
            <a:r>
              <a:rPr lang="en-US" sz="1600" b="1" dirty="0">
                <a:solidFill>
                  <a:srgbClr val="B42419"/>
                </a:solidFill>
                <a:latin typeface="Courier" charset="0"/>
                <a:ea typeface="Courier" charset="0"/>
                <a:cs typeface="Courier" charset="0"/>
              </a:rPr>
              <a:t>'Thank you!'</a:t>
            </a:r>
            <a:r>
              <a:rPr lang="en-US" sz="1600" b="1" dirty="0">
                <a:solidFill>
                  <a:srgbClr val="000000"/>
                </a:solidFill>
                <a:latin typeface="Courier" charset="0"/>
                <a:ea typeface="Courier" charset="0"/>
                <a:cs typeface="Courier" charset="0"/>
              </a:rPr>
              <a:t>)</a:t>
            </a:r>
            <a:endParaRPr lang="en-US" sz="1600" b="1" dirty="0">
              <a:latin typeface="Courier" charset="0"/>
              <a:ea typeface="Courier" charset="0"/>
              <a:cs typeface="Courier" charset="0"/>
            </a:endParaRPr>
          </a:p>
        </p:txBody>
      </p:sp>
      <p:cxnSp>
        <p:nvCxnSpPr>
          <p:cNvPr id="13" name="Straight Arrow Connector 12"/>
          <p:cNvCxnSpPr/>
          <p:nvPr/>
        </p:nvCxnSpPr>
        <p:spPr>
          <a:xfrm>
            <a:off x="1014413" y="2500313"/>
            <a:ext cx="4371975" cy="156709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570832" y="2600323"/>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POST</a:t>
            </a:r>
            <a:endParaRPr lang="en-US" dirty="0">
              <a:solidFill>
                <a:schemeClr val="tx1"/>
              </a:solidFill>
            </a:endParaRPr>
          </a:p>
        </p:txBody>
      </p:sp>
      <p:sp>
        <p:nvSpPr>
          <p:cNvPr id="29" name="Rectangle 28"/>
          <p:cNvSpPr/>
          <p:nvPr/>
        </p:nvSpPr>
        <p:spPr>
          <a:xfrm>
            <a:off x="5847904" y="4353236"/>
            <a:ext cx="6050756" cy="755062"/>
          </a:xfrm>
          <a:prstGeom prst="rect">
            <a:avLst/>
          </a:prstGeom>
          <a:solidFill>
            <a:srgbClr val="000000">
              <a:alpha val="2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2539811" y="4808722"/>
            <a:ext cx="3346644" cy="1220600"/>
          </a:xfrm>
          <a:custGeom>
            <a:avLst/>
            <a:gdLst>
              <a:gd name="connsiteX0" fmla="*/ 3346644 w 3346644"/>
              <a:gd name="connsiteY0" fmla="*/ 706250 h 1220600"/>
              <a:gd name="connsiteX1" fmla="*/ 1089219 w 3346644"/>
              <a:gd name="connsiteY1" fmla="*/ 20450 h 1220600"/>
              <a:gd name="connsiteX2" fmla="*/ 3369 w 3346644"/>
              <a:gd name="connsiteY2" fmla="*/ 234763 h 1220600"/>
              <a:gd name="connsiteX3" fmla="*/ 803469 w 3346644"/>
              <a:gd name="connsiteY3" fmla="*/ 791975 h 1220600"/>
              <a:gd name="connsiteX4" fmla="*/ 2289369 w 3346644"/>
              <a:gd name="connsiteY4" fmla="*/ 1220600 h 122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644" h="1220600">
                <a:moveTo>
                  <a:pt x="3346644" y="706250"/>
                </a:moveTo>
                <a:cubicBezTo>
                  <a:pt x="2496537" y="402640"/>
                  <a:pt x="1646431" y="99031"/>
                  <a:pt x="1089219" y="20450"/>
                </a:cubicBezTo>
                <a:cubicBezTo>
                  <a:pt x="532007" y="-58131"/>
                  <a:pt x="50994" y="106175"/>
                  <a:pt x="3369" y="234763"/>
                </a:cubicBezTo>
                <a:cubicBezTo>
                  <a:pt x="-44256" y="363350"/>
                  <a:pt x="422469" y="627669"/>
                  <a:pt x="803469" y="791975"/>
                </a:cubicBezTo>
                <a:cubicBezTo>
                  <a:pt x="1184469" y="956281"/>
                  <a:pt x="2289369" y="1220600"/>
                  <a:pt x="2289369" y="1220600"/>
                </a:cubicBezTo>
              </a:path>
            </a:pathLst>
          </a:cu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3512790" y="4681867"/>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302</a:t>
            </a:r>
            <a:endParaRPr lang="en-US" dirty="0">
              <a:solidFill>
                <a:schemeClr val="tx1"/>
              </a:solidFill>
            </a:endParaRPr>
          </a:p>
        </p:txBody>
      </p:sp>
      <p:sp>
        <p:nvSpPr>
          <p:cNvPr id="36" name="Rounded Rectangle 35"/>
          <p:cNvSpPr/>
          <p:nvPr/>
        </p:nvSpPr>
        <p:spPr>
          <a:xfrm>
            <a:off x="3442487" y="5525364"/>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GET</a:t>
            </a:r>
            <a:endParaRPr lang="en-US" dirty="0">
              <a:solidFill>
                <a:schemeClr val="tx1"/>
              </a:solidFill>
            </a:endParaRPr>
          </a:p>
        </p:txBody>
      </p:sp>
      <p:sp>
        <p:nvSpPr>
          <p:cNvPr id="4" name="Freeform 3"/>
          <p:cNvSpPr/>
          <p:nvPr/>
        </p:nvSpPr>
        <p:spPr>
          <a:xfrm>
            <a:off x="685800" y="4772025"/>
            <a:ext cx="4600575" cy="1485900"/>
          </a:xfrm>
          <a:custGeom>
            <a:avLst/>
            <a:gdLst>
              <a:gd name="connsiteX0" fmla="*/ 4600575 w 4600575"/>
              <a:gd name="connsiteY0" fmla="*/ 1671638 h 1671638"/>
              <a:gd name="connsiteX1" fmla="*/ 1143000 w 4600575"/>
              <a:gd name="connsiteY1" fmla="*/ 1228725 h 1671638"/>
              <a:gd name="connsiteX2" fmla="*/ 0 w 4600575"/>
              <a:gd name="connsiteY2" fmla="*/ 0 h 1671638"/>
            </a:gdLst>
            <a:ahLst/>
            <a:cxnLst>
              <a:cxn ang="0">
                <a:pos x="connsiteX0" y="connsiteY0"/>
              </a:cxn>
              <a:cxn ang="0">
                <a:pos x="connsiteX1" y="connsiteY1"/>
              </a:cxn>
              <a:cxn ang="0">
                <a:pos x="connsiteX2" y="connsiteY2"/>
              </a:cxn>
            </a:cxnLst>
            <a:rect l="l" t="t" r="r" b="b"/>
            <a:pathLst>
              <a:path w="4600575" h="1671638">
                <a:moveTo>
                  <a:pt x="4600575" y="1671638"/>
                </a:moveTo>
                <a:cubicBezTo>
                  <a:pt x="3255169" y="1589484"/>
                  <a:pt x="1909763" y="1507331"/>
                  <a:pt x="1143000" y="1228725"/>
                </a:cubicBezTo>
                <a:cubicBezTo>
                  <a:pt x="376237" y="950119"/>
                  <a:pt x="0" y="0"/>
                  <a:pt x="0" y="0"/>
                </a:cubicBezTo>
              </a:path>
            </a:pathLst>
          </a:cu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1295349" y="5577891"/>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
        <p:nvSpPr>
          <p:cNvPr id="15" name="Rectangle 14"/>
          <p:cNvSpPr/>
          <p:nvPr/>
        </p:nvSpPr>
        <p:spPr>
          <a:xfrm>
            <a:off x="6475380" y="511949"/>
            <a:ext cx="5423280"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https://samples.dj4e.com/form/validate</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1826231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64" y="3149940"/>
            <a:ext cx="6781800" cy="394970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25487"/>
            <a:ext cx="6781800" cy="3949700"/>
          </a:xfrm>
          <a:prstGeom prst="rect">
            <a:avLst/>
          </a:prstGeom>
        </p:spPr>
      </p:pic>
      <p:sp>
        <p:nvSpPr>
          <p:cNvPr id="31" name="TextBox 30"/>
          <p:cNvSpPr txBox="1"/>
          <p:nvPr/>
        </p:nvSpPr>
        <p:spPr>
          <a:xfrm>
            <a:off x="4431206" y="737462"/>
            <a:ext cx="7677102" cy="5586145"/>
          </a:xfrm>
          <a:prstGeom prst="rect">
            <a:avLst/>
          </a:prstGeom>
          <a:solidFill>
            <a:schemeClr val="tx1"/>
          </a:solidFill>
          <a:ln w="38100">
            <a:solidFill>
              <a:schemeClr val="bg1"/>
            </a:solidFill>
          </a:ln>
        </p:spPr>
        <p:txBody>
          <a:bodyPr wrap="none" rtlCol="0">
            <a:spAutoFit/>
          </a:bodyPr>
          <a:lstStyle/>
          <a:p>
            <a:r>
              <a:rPr lang="en-US" sz="1700" b="1" dirty="0">
                <a:solidFill>
                  <a:srgbClr val="C1651C"/>
                </a:solidFill>
                <a:latin typeface="Courier" charset="0"/>
                <a:ea typeface="Courier" charset="0"/>
                <a:cs typeface="Courier" charset="0"/>
              </a:rPr>
              <a:t>class</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Validate</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DumpPostView</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get</a:t>
            </a:r>
            <a:r>
              <a:rPr lang="en-US" sz="1700" b="1" dirty="0">
                <a:solidFill>
                  <a:srgbClr val="000000"/>
                </a:solidFill>
                <a:latin typeface="Courier" charset="0"/>
                <a:ea typeface="Courier" charset="0"/>
                <a:cs typeface="Courier" charset="0"/>
              </a:rPr>
              <a:t>(self, request)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old_data</a:t>
            </a:r>
            <a:r>
              <a:rPr lang="mr-IN" sz="1700" b="1" dirty="0">
                <a:solidFill>
                  <a:srgbClr val="000000"/>
                </a:solidFill>
                <a:latin typeface="Courier" charset="0"/>
                <a:ea typeface="Courier" charset="0"/>
                <a:cs typeface="Courier" charset="0"/>
              </a:rPr>
              <a:t> = {</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title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SakaiCar</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mileage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42</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purchase_date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'2018-08-14'</a:t>
            </a:r>
            <a:endParaRPr lang="mr-IN" sz="1700" b="1" dirty="0">
              <a:solidFill>
                <a:srgbClr val="000000"/>
              </a:solidFill>
              <a:latin typeface="Courier" charset="0"/>
              <a:ea typeface="Courier" charset="0"/>
              <a:cs typeface="Courier" charset="0"/>
            </a:endParaRPr>
          </a:p>
          <a:p>
            <a:r>
              <a:rPr lang="mr-IN" sz="1700" b="1" dirty="0">
                <a:solidFill>
                  <a:srgbClr val="000000"/>
                </a:solidFill>
                <a:latin typeface="Courier" charset="0"/>
                <a:ea typeface="Courier" charset="0"/>
                <a:cs typeface="Courier" charset="0"/>
              </a:rPr>
              <a: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(initial=</a:t>
            </a:r>
            <a:r>
              <a:rPr lang="en-US" sz="1700" b="1" dirty="0" err="1">
                <a:solidFill>
                  <a:srgbClr val="000000"/>
                </a:solidFill>
                <a:latin typeface="Courier" charset="0"/>
                <a:ea typeface="Courier" charset="0"/>
                <a:cs typeface="Courier" charset="0"/>
              </a:rPr>
              <a:t>old_data</a:t>
            </a:r>
            <a:r>
              <a:rPr lang="en-US"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post</a:t>
            </a:r>
            <a:r>
              <a:rPr lang="en-US" sz="1700" b="1" dirty="0">
                <a:solidFill>
                  <a:srgbClr val="000000"/>
                </a:solidFill>
                <a:latin typeface="Courier" charset="0"/>
                <a:ea typeface="Courier" charset="0"/>
                <a:cs typeface="Courier" charset="0"/>
              </a:rPr>
              <a:t>(self, request)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request.POST</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if</a:t>
            </a:r>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not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form.is_valid</a:t>
            </a:r>
            <a:r>
              <a:rPr lang="en-US" sz="1700" b="1" dirty="0">
                <a:solidFill>
                  <a:srgbClr val="000000"/>
                </a:solidFill>
                <a:latin typeface="Courier" charset="0"/>
                <a:ea typeface="Courier" charset="0"/>
                <a:cs typeface="Courier" charset="0"/>
              </a:rPr>
              <a: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 If there are no errors, we would save the </a:t>
            </a:r>
            <a:r>
              <a:rPr lang="en-US" sz="1700" b="1" dirty="0" smtClean="0">
                <a:solidFill>
                  <a:srgbClr val="000000"/>
                </a:solidFill>
                <a:latin typeface="Courier" charset="0"/>
                <a:ea typeface="Courier" charset="0"/>
                <a:cs typeface="Courier" charset="0"/>
              </a:rPr>
              <a:t>data</a:t>
            </a:r>
          </a:p>
          <a:p>
            <a:r>
              <a:rPr lang="en-US" sz="1700" b="1" dirty="0" smtClean="0">
                <a:solidFill>
                  <a:srgbClr val="C1651C"/>
                </a:solidFill>
                <a:latin typeface="Courier" charset="0"/>
                <a:ea typeface="Courier" charset="0"/>
                <a:cs typeface="Courier" charset="0"/>
              </a:rPr>
              <a:t>        </a:t>
            </a:r>
            <a:r>
              <a:rPr lang="en-US" sz="1700" b="1" dirty="0" smtClean="0">
                <a:solidFill>
                  <a:srgbClr val="C1651C"/>
                </a:solidFill>
                <a:latin typeface="Courier" charset="0"/>
                <a:ea typeface="Courier" charset="0"/>
                <a:cs typeface="Courier" charset="0"/>
              </a:rPr>
              <a:t>return</a:t>
            </a:r>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redirect(</a:t>
            </a:r>
            <a:r>
              <a:rPr lang="en-US" sz="1700" b="1" dirty="0">
                <a:solidFill>
                  <a:srgbClr val="B42419"/>
                </a:solidFill>
                <a:latin typeface="Courier" charset="0"/>
                <a:ea typeface="Courier" charset="0"/>
                <a:cs typeface="Courier" charset="0"/>
              </a:rPr>
              <a:t>'/form/success'</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success</a:t>
            </a:r>
            <a:r>
              <a:rPr lang="en-US" sz="1700" b="1" dirty="0">
                <a:solidFill>
                  <a:srgbClr val="000000"/>
                </a:solidFill>
                <a:latin typeface="Courier" charset="0"/>
                <a:ea typeface="Courier" charset="0"/>
                <a:cs typeface="Courier" charset="0"/>
              </a:rPr>
              <a:t>(request) :</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HttpResponse</a:t>
            </a:r>
            <a:r>
              <a:rPr lang="en-US" sz="1700" b="1" dirty="0">
                <a:solidFill>
                  <a:srgbClr val="000000"/>
                </a:solidFill>
                <a:latin typeface="Courier" charset="0"/>
                <a:ea typeface="Courier" charset="0"/>
                <a:cs typeface="Courier" charset="0"/>
              </a:rPr>
              <a:t>(</a:t>
            </a:r>
            <a:r>
              <a:rPr lang="en-US" sz="1700" b="1" dirty="0">
                <a:solidFill>
                  <a:srgbClr val="B42419"/>
                </a:solidFill>
                <a:latin typeface="Courier" charset="0"/>
                <a:ea typeface="Courier" charset="0"/>
                <a:cs typeface="Courier" charset="0"/>
              </a:rPr>
              <a:t>'Thank you!'</a:t>
            </a:r>
            <a:r>
              <a:rPr lang="en-US" sz="1700" b="1" dirty="0">
                <a:solidFill>
                  <a:srgbClr val="000000"/>
                </a:solidFill>
                <a:latin typeface="Courier" charset="0"/>
                <a:ea typeface="Courier" charset="0"/>
                <a:cs typeface="Courier" charset="0"/>
              </a:rPr>
              <a:t>)</a:t>
            </a:r>
            <a:endParaRPr lang="en-US" sz="1700" b="1" dirty="0">
              <a:latin typeface="Courier" charset="0"/>
              <a:ea typeface="Courier" charset="0"/>
              <a:cs typeface="Courier" charset="0"/>
            </a:endParaRPr>
          </a:p>
        </p:txBody>
      </p:sp>
      <p:cxnSp>
        <p:nvCxnSpPr>
          <p:cNvPr id="13" name="Straight Arrow Connector 12"/>
          <p:cNvCxnSpPr/>
          <p:nvPr/>
        </p:nvCxnSpPr>
        <p:spPr>
          <a:xfrm>
            <a:off x="1014413" y="2500313"/>
            <a:ext cx="3909712" cy="12144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570832" y="2600323"/>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POST</a:t>
            </a:r>
            <a:endParaRPr lang="en-US" dirty="0">
              <a:solidFill>
                <a:schemeClr val="tx1"/>
              </a:solidFill>
            </a:endParaRPr>
          </a:p>
        </p:txBody>
      </p:sp>
      <p:cxnSp>
        <p:nvCxnSpPr>
          <p:cNvPr id="21" name="Straight Arrow Connector 20"/>
          <p:cNvCxnSpPr/>
          <p:nvPr/>
        </p:nvCxnSpPr>
        <p:spPr>
          <a:xfrm flipH="1">
            <a:off x="3786188" y="4843463"/>
            <a:ext cx="2143126" cy="1143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4364832" y="4650582"/>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Tree>
    <p:extLst>
      <p:ext uri="{BB962C8B-B14F-4D97-AF65-F5344CB8AC3E}">
        <p14:creationId xmlns:p14="http://schemas.microsoft.com/office/powerpoint/2010/main" val="67662881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smtClean="0">
                <a:solidFill>
                  <a:srgbClr val="FFFF00"/>
                </a:solidFill>
              </a:rPr>
              <a:t>Summary</a:t>
            </a:r>
          </a:p>
        </p:txBody>
      </p:sp>
      <p:sp>
        <p:nvSpPr>
          <p:cNvPr id="27650" name="Rectangle 2"/>
          <p:cNvSpPr>
            <a:spLocks noGrp="1" noChangeArrowheads="1"/>
          </p:cNvSpPr>
          <p:nvPr>
            <p:ph type="body" idx="1"/>
          </p:nvPr>
        </p:nvSpPr>
        <p:spPr/>
        <p:txBody>
          <a:bodyPr/>
          <a:lstStyle/>
          <a:p>
            <a:pPr marL="385365">
              <a:defRPr/>
            </a:pPr>
            <a:r>
              <a:rPr lang="en-US" altLang="x-none" dirty="0" smtClean="0"/>
              <a:t>HTML for Forms</a:t>
            </a:r>
          </a:p>
          <a:p>
            <a:pPr marL="385365">
              <a:defRPr/>
            </a:pPr>
            <a:r>
              <a:rPr lang="en-US" altLang="x-none" dirty="0" smtClean="0"/>
              <a:t>GET versus POST</a:t>
            </a:r>
          </a:p>
          <a:p>
            <a:pPr marL="385365">
              <a:defRPr/>
            </a:pPr>
            <a:r>
              <a:rPr lang="en-US" altLang="x-none" dirty="0" smtClean="0"/>
              <a:t>POST Redirect GET</a:t>
            </a:r>
          </a:p>
          <a:p>
            <a:pPr marL="385365">
              <a:defRPr/>
            </a:pPr>
            <a:r>
              <a:rPr lang="en-US" altLang="x-none" dirty="0" smtClean="0"/>
              <a:t>CSRF</a:t>
            </a:r>
          </a:p>
          <a:p>
            <a:pPr marL="385365">
              <a:defRPr/>
            </a:pPr>
            <a:r>
              <a:rPr lang="en-US" altLang="x-none" dirty="0" smtClean="0"/>
              <a:t>Django forms</a:t>
            </a:r>
          </a:p>
          <a:p>
            <a:pPr marL="385365">
              <a:defRPr/>
            </a:pPr>
            <a:r>
              <a:rPr lang="en-US" altLang="x-none" dirty="0" smtClean="0"/>
              <a:t>Form Validation</a:t>
            </a:r>
          </a:p>
          <a:p>
            <a:pPr marL="385365">
              <a:defRPr/>
            </a:pPr>
            <a:r>
              <a:rPr lang="en-US" altLang="x-none" dirty="0" smtClean="0"/>
              <a:t>We will learn more features of Django form objects</a:t>
            </a:r>
            <a:endParaRPr lang="en-US" altLang="x-none" dirty="0" smtClean="0"/>
          </a:p>
        </p:txBody>
      </p:sp>
    </p:spTree>
    <p:extLst>
      <p:ext uri="{BB962C8B-B14F-4D97-AF65-F5344CB8AC3E}">
        <p14:creationId xmlns:p14="http://schemas.microsoft.com/office/powerpoint/2010/main" val="188513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buFontTx/>
              <a:buChar char="•"/>
            </a:pPr>
            <a:r>
              <a:rPr lang="en-US" altLang="en-US" sz="1600" dirty="0" smtClean="0"/>
              <a:t>Portions of the text of these slides is adapted from the text </a:t>
            </a:r>
            <a:r>
              <a:rPr lang="en-US" altLang="en-US" sz="1600" dirty="0" smtClean="0">
                <a:hlinkClick r:id="rId2"/>
              </a:rPr>
              <a:t>www.djangoproject.org</a:t>
            </a:r>
            <a:r>
              <a:rPr lang="en-US" altLang="en-US" sz="1600" dirty="0" smtClean="0"/>
              <a:t> web site.  Those slides which use text from that site have a reference to the original text on that site. </a:t>
            </a:r>
            <a:r>
              <a:rPr lang="en-US" sz="1600" dirty="0"/>
              <a:t>Django is licensed under the three-clause BSD </a:t>
            </a:r>
            <a:r>
              <a:rPr lang="en-US" sz="1600" dirty="0" smtClean="0"/>
              <a:t>license.</a:t>
            </a:r>
            <a:endParaRPr lang="en-US" altLang="en-US" sz="1600" dirty="0"/>
          </a:p>
        </p:txBody>
      </p:sp>
    </p:spTree>
    <p:extLst>
      <p:ext uri="{BB962C8B-B14F-4D97-AF65-F5344CB8AC3E}">
        <p14:creationId xmlns:p14="http://schemas.microsoft.com/office/powerpoint/2010/main" val="1906482747"/>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p:txBody>
          <a:bodyPr/>
          <a:lstStyle/>
          <a:p>
            <a:r>
              <a:rPr lang="en-US" altLang="x-none" sz="5600">
                <a:solidFill>
                  <a:srgbClr val="FFCC66"/>
                </a:solidFill>
              </a:rPr>
              <a:t>Rules of the POST/GET Choice</a:t>
            </a:r>
          </a:p>
        </p:txBody>
      </p:sp>
      <p:sp>
        <p:nvSpPr>
          <p:cNvPr id="20482" name="Rectangle 2"/>
          <p:cNvSpPr>
            <a:spLocks noGrp="1" noChangeArrowheads="1"/>
          </p:cNvSpPr>
          <p:nvPr>
            <p:ph idx="1"/>
          </p:nvPr>
        </p:nvSpPr>
        <p:spPr/>
        <p:txBody>
          <a:bodyPr/>
          <a:lstStyle/>
          <a:p>
            <a:pPr marL="560903"/>
            <a:r>
              <a:rPr lang="en-US" altLang="x-none" sz="2667" dirty="0"/>
              <a:t>POST is used when data is being created or modified.</a:t>
            </a:r>
          </a:p>
          <a:p>
            <a:pPr marL="560903"/>
            <a:r>
              <a:rPr lang="en-US" altLang="x-none" sz="2667" dirty="0"/>
              <a:t>GET is used when your are reading or searching things</a:t>
            </a:r>
            <a:r>
              <a:rPr lang="en-US" altLang="x-none" sz="2667" dirty="0" smtClean="0"/>
              <a:t>.</a:t>
            </a:r>
          </a:p>
          <a:p>
            <a:pPr marL="560903"/>
            <a:r>
              <a:rPr lang="en-US" altLang="x-none" sz="2667" dirty="0" smtClean="0"/>
              <a:t>GET should never be used to insert, modify or delete data.</a:t>
            </a:r>
            <a:endParaRPr lang="en-US" altLang="x-none" sz="2667" dirty="0"/>
          </a:p>
          <a:p>
            <a:pPr marL="560903"/>
            <a:r>
              <a:rPr lang="en-US" altLang="x-none" sz="2667" dirty="0"/>
              <a:t>Web search spiders will follow GET URLs but generally not POST URLs.</a:t>
            </a:r>
          </a:p>
          <a:p>
            <a:pPr marL="560903"/>
            <a:r>
              <a:rPr lang="en-US" altLang="x-none" sz="2667" dirty="0"/>
              <a:t>GET URLs should be </a:t>
            </a:r>
            <a:r>
              <a:rPr lang="ja-JP" altLang="en-US" sz="2667" dirty="0">
                <a:latin typeface="Arial" charset="0"/>
              </a:rPr>
              <a:t>“</a:t>
            </a:r>
            <a:r>
              <a:rPr lang="en-US" altLang="ja-JP" sz="2667" dirty="0"/>
              <a:t>idempotent</a:t>
            </a:r>
            <a:r>
              <a:rPr lang="ja-JP" altLang="en-US" sz="2667" dirty="0">
                <a:latin typeface="Arial" charset="0"/>
              </a:rPr>
              <a:t>”</a:t>
            </a:r>
            <a:r>
              <a:rPr lang="en-US" altLang="ja-JP" sz="2667" dirty="0"/>
              <a:t> - the same URL should give the </a:t>
            </a:r>
            <a:r>
              <a:rPr lang="ja-JP" altLang="en-US" sz="2667" dirty="0">
                <a:latin typeface="Arial" charset="0"/>
              </a:rPr>
              <a:t>“</a:t>
            </a:r>
            <a:r>
              <a:rPr lang="en-US" altLang="ja-JP" sz="2667" dirty="0"/>
              <a:t>same thing</a:t>
            </a:r>
            <a:r>
              <a:rPr lang="ja-JP" altLang="en-US" sz="2667" dirty="0">
                <a:latin typeface="Arial" charset="0"/>
              </a:rPr>
              <a:t>”</a:t>
            </a:r>
            <a:r>
              <a:rPr lang="en-US" altLang="ja-JP" sz="2667" dirty="0"/>
              <a:t> each time you access it.</a:t>
            </a:r>
          </a:p>
          <a:p>
            <a:pPr marL="560903"/>
            <a:r>
              <a:rPr lang="en-US" altLang="x-none" sz="2667" dirty="0"/>
              <a:t>GET has an upper limit of the number of bytes of parameters and values (think about 2K).</a:t>
            </a:r>
          </a:p>
        </p:txBody>
      </p:sp>
    </p:spTree>
    <p:extLst>
      <p:ext uri="{BB962C8B-B14F-4D97-AF65-F5344CB8AC3E}">
        <p14:creationId xmlns:p14="http://schemas.microsoft.com/office/powerpoint/2010/main" val="835807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in HTML</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080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2083</TotalTime>
  <Words>4592</Words>
  <Application>Microsoft Macintosh PowerPoint</Application>
  <PresentationFormat>Widescreen</PresentationFormat>
  <Paragraphs>828</Paragraphs>
  <Slides>79</Slides>
  <Notes>11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79</vt:i4>
      </vt:variant>
    </vt:vector>
  </HeadingPairs>
  <TitlesOfParts>
    <vt:vector size="94" baseType="lpstr">
      <vt:lpstr>Calibri</vt:lpstr>
      <vt:lpstr>Calibri Light</vt:lpstr>
      <vt:lpstr>Courier</vt:lpstr>
      <vt:lpstr>Courier New Bold</vt:lpstr>
      <vt:lpstr>Gill Sans</vt:lpstr>
      <vt:lpstr>Helvetica</vt:lpstr>
      <vt:lpstr>Mangal</vt:lpstr>
      <vt:lpstr>Menlo</vt:lpstr>
      <vt:lpstr>Menlo-Regular</vt:lpstr>
      <vt:lpstr>ＭＳ Ｐゴシック</vt:lpstr>
      <vt:lpstr>Wingdings</vt:lpstr>
      <vt:lpstr>ヒラギノ角ゴ ProN W3</vt:lpstr>
      <vt:lpstr>游ゴシック</vt:lpstr>
      <vt:lpstr>Arial</vt:lpstr>
      <vt:lpstr>Office Theme</vt:lpstr>
      <vt:lpstr>Form Processing</vt:lpstr>
      <vt:lpstr>Forms gather data and send it to the server</vt:lpstr>
      <vt:lpstr>Forms GET vs. POST</vt:lpstr>
      <vt:lpstr>Utility Code – Dump a Dictionary</vt:lpstr>
      <vt:lpstr>PowerPoint Presentation</vt:lpstr>
      <vt:lpstr>PowerPoint Presentation</vt:lpstr>
      <vt:lpstr>Passing Parameters to The Server</vt:lpstr>
      <vt:lpstr>Rules of the POST/GET Choice</vt:lpstr>
      <vt:lpstr>FORMS in HTML</vt:lpstr>
      <vt:lpstr>Pre HTML5 Input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HTML5 Input Types</vt:lpstr>
      <vt:lpstr>PowerPoint Presentation</vt:lpstr>
      <vt:lpstr>Cross-Site-Request-Forgery (CSRF)</vt:lpstr>
      <vt:lpstr>CSRF Attack</vt:lpstr>
      <vt:lpstr>CSRF Defense</vt:lpstr>
      <vt:lpstr>Scenario: Time to Change a Student Grade</vt:lpstr>
      <vt:lpstr>Attack (without CSRF)</vt:lpstr>
      <vt:lpstr>With CSRF</vt:lpstr>
      <vt:lpstr>CSRF Attack Blocked</vt:lpstr>
      <vt:lpstr>Enabling CSRF defense in Django</vt:lpstr>
      <vt:lpstr>CSRF in forms</vt:lpstr>
      <vt:lpstr>Remember…..</vt:lpstr>
      <vt:lpstr>PowerPoint Presentation</vt:lpstr>
      <vt:lpstr>PowerPoint Presentation</vt:lpstr>
      <vt:lpstr>PowerPoint Presentation</vt:lpstr>
      <vt:lpstr>PowerPoint Presentation</vt:lpstr>
      <vt:lpstr>PowerPoint Presentation</vt:lpstr>
      <vt:lpstr>PowerPoint Presentation</vt:lpstr>
      <vt:lpstr>Django CSRF in Templates</vt:lpstr>
      <vt:lpstr>Utility Code for Guesses</vt:lpstr>
      <vt:lpstr>PowerPoint Presentation</vt:lpstr>
      <vt:lpstr>PowerPoint Presentation</vt:lpstr>
      <vt:lpstr>PowerPoint Presentation</vt:lpstr>
      <vt:lpstr>PowerPoint Presentation</vt:lpstr>
      <vt:lpstr>POST-Refresh … Oops!</vt:lpstr>
      <vt:lpstr>Remember this?</vt:lpstr>
      <vt:lpstr>POST / Refresh / </vt:lpstr>
      <vt:lpstr>PowerPoint Presentation</vt:lpstr>
      <vt:lpstr>Don't Allow Double Posts</vt:lpstr>
      <vt:lpstr>POST-REDIRECT-GET-Refresh</vt:lpstr>
      <vt:lpstr>POST Redirect Rule</vt:lpstr>
      <vt:lpstr>Review: HTTP Status Codes</vt:lpstr>
      <vt:lpstr>PowerPoint Presentation</vt:lpstr>
      <vt:lpstr>PowerPoint Presentation</vt:lpstr>
      <vt:lpstr>PowerPoint Presentation</vt:lpstr>
      <vt:lpstr>PowerPoint Presentation</vt:lpstr>
      <vt:lpstr>PowerPoint Presentation</vt:lpstr>
      <vt:lpstr>PowerPoint Presentation</vt:lpstr>
      <vt:lpstr>The response to a POST must be a redirect</vt:lpstr>
      <vt:lpstr>Django support for forms</vt:lpstr>
      <vt:lpstr>PowerPoint Presentation</vt:lpstr>
      <vt:lpstr>Django's role in forms  (DRY)</vt:lpstr>
      <vt:lpstr>It takes a lot of CSS to make forms pretty</vt:lpstr>
      <vt:lpstr>Form Handling Flow is Actually Complex</vt:lpstr>
      <vt:lpstr>Create Form Flow</vt:lpstr>
      <vt:lpstr>Edit Form Flow</vt:lpstr>
      <vt:lpstr>Delete Form Flow</vt:lpstr>
      <vt:lpstr>Django forms act as "glue"</vt:lpstr>
      <vt:lpstr>A simple form</vt:lpstr>
      <vt:lpstr>Dumping a form object</vt:lpstr>
      <vt:lpstr>A form in a template</vt:lpstr>
      <vt:lpstr>A form in a template</vt:lpstr>
      <vt:lpstr>Pulling existing data into a form</vt:lpstr>
      <vt:lpstr>Data Validation in FORMS</vt:lpstr>
      <vt:lpstr>Form Data Errors</vt:lpstr>
      <vt:lpstr>Django form validation</vt:lpstr>
      <vt:lpstr>PowerPoint Presentation</vt:lpstr>
      <vt:lpstr>PowerPoint Presentation</vt:lpstr>
      <vt:lpstr>PowerPoint Presentation</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186</cp:revision>
  <dcterms:created xsi:type="dcterms:W3CDTF">2019-01-19T02:12:54Z</dcterms:created>
  <dcterms:modified xsi:type="dcterms:W3CDTF">2019-10-02T03:33:02Z</dcterms:modified>
</cp:coreProperties>
</file>